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6"/>
  </p:notesMasterIdLst>
  <p:sldIdLst>
    <p:sldId id="547" r:id="rId2"/>
    <p:sldId id="548" r:id="rId3"/>
    <p:sldId id="549" r:id="rId4"/>
    <p:sldId id="550" r:id="rId5"/>
    <p:sldId id="551" r:id="rId6"/>
    <p:sldId id="563" r:id="rId7"/>
    <p:sldId id="552" r:id="rId8"/>
    <p:sldId id="553" r:id="rId9"/>
    <p:sldId id="554" r:id="rId10"/>
    <p:sldId id="544" r:id="rId11"/>
    <p:sldId id="545" r:id="rId12"/>
    <p:sldId id="556" r:id="rId13"/>
    <p:sldId id="565" r:id="rId14"/>
    <p:sldId id="576" r:id="rId15"/>
    <p:sldId id="562" r:id="rId16"/>
    <p:sldId id="457" r:id="rId17"/>
    <p:sldId id="515" r:id="rId18"/>
    <p:sldId id="540" r:id="rId19"/>
    <p:sldId id="454" r:id="rId20"/>
    <p:sldId id="508" r:id="rId21"/>
    <p:sldId id="568" r:id="rId22"/>
    <p:sldId id="480" r:id="rId23"/>
    <p:sldId id="402" r:id="rId24"/>
    <p:sldId id="403" r:id="rId25"/>
    <p:sldId id="406" r:id="rId26"/>
    <p:sldId id="438" r:id="rId27"/>
    <p:sldId id="437" r:id="rId28"/>
    <p:sldId id="459" r:id="rId29"/>
    <p:sldId id="460" r:id="rId30"/>
    <p:sldId id="446" r:id="rId31"/>
    <p:sldId id="447" r:id="rId32"/>
    <p:sldId id="444" r:id="rId33"/>
    <p:sldId id="442" r:id="rId34"/>
    <p:sldId id="443" r:id="rId35"/>
    <p:sldId id="410" r:id="rId36"/>
    <p:sldId id="445" r:id="rId37"/>
    <p:sldId id="412" r:id="rId38"/>
    <p:sldId id="570" r:id="rId39"/>
    <p:sldId id="530" r:id="rId40"/>
    <p:sldId id="569" r:id="rId41"/>
    <p:sldId id="475" r:id="rId42"/>
    <p:sldId id="414" r:id="rId43"/>
    <p:sldId id="481" r:id="rId44"/>
    <p:sldId id="546" r:id="rId45"/>
    <p:sldId id="609" r:id="rId46"/>
    <p:sldId id="610" r:id="rId47"/>
    <p:sldId id="418" r:id="rId48"/>
    <p:sldId id="420" r:id="rId49"/>
    <p:sldId id="421" r:id="rId50"/>
    <p:sldId id="423" r:id="rId51"/>
    <p:sldId id="426" r:id="rId52"/>
    <p:sldId id="491" r:id="rId53"/>
    <p:sldId id="528" r:id="rId54"/>
    <p:sldId id="476" r:id="rId55"/>
    <p:sldId id="577" r:id="rId56"/>
    <p:sldId id="578" r:id="rId57"/>
    <p:sldId id="579" r:id="rId58"/>
    <p:sldId id="581" r:id="rId59"/>
    <p:sldId id="580" r:id="rId60"/>
    <p:sldId id="582" r:id="rId61"/>
    <p:sldId id="646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641" r:id="rId72"/>
    <p:sldId id="642" r:id="rId73"/>
    <p:sldId id="643" r:id="rId74"/>
    <p:sldId id="644" r:id="rId75"/>
    <p:sldId id="645" r:id="rId76"/>
    <p:sldId id="607" r:id="rId77"/>
    <p:sldId id="625" r:id="rId78"/>
    <p:sldId id="626" r:id="rId79"/>
    <p:sldId id="627" r:id="rId80"/>
    <p:sldId id="628" r:id="rId81"/>
    <p:sldId id="629" r:id="rId82"/>
    <p:sldId id="478" r:id="rId83"/>
    <p:sldId id="514" r:id="rId84"/>
    <p:sldId id="486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738" autoAdjust="0"/>
  </p:normalViewPr>
  <p:slideViewPr>
    <p:cSldViewPr snapToGrid="0">
      <p:cViewPr>
        <p:scale>
          <a:sx n="95" d="100"/>
          <a:sy n="95" d="100"/>
        </p:scale>
        <p:origin x="-115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sociodemographic variables according to outcome 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Alive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15-20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  <c:pt idx="5">
                  <c:v>61-70</c:v>
                </c:pt>
                <c:pt idx="6">
                  <c:v>&gt;70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22</c:v>
                </c:pt>
                <c:pt idx="2">
                  <c:v>31</c:v>
                </c:pt>
                <c:pt idx="3">
                  <c:v>8</c:v>
                </c:pt>
                <c:pt idx="4">
                  <c:v>16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81-4A42-B5F7-EDA9B3CA6B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81-4A42-B5F7-EDA9B3CA6B0E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81-4A42-B5F7-EDA9B3CA6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15-20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  <c:pt idx="5">
                  <c:v>61-70</c:v>
                </c:pt>
                <c:pt idx="6">
                  <c:v>&gt;70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81-4A42-B5F7-EDA9B3CA6B0E}"/>
            </c:ext>
          </c:extLst>
        </c:ser>
        <c:shape val="box"/>
        <c:axId val="181625984"/>
        <c:axId val="181627520"/>
        <c:axId val="0"/>
      </c:bar3DChart>
      <c:catAx>
        <c:axId val="181625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27520"/>
        <c:crosses val="autoZero"/>
        <c:auto val="1"/>
        <c:lblAlgn val="ctr"/>
        <c:lblOffset val="100"/>
      </c:catAx>
      <c:valAx>
        <c:axId val="181627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2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Sheet5!$C$28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Sheet5!$B$29:$B$37</c:f>
              <c:strCache>
                <c:ptCount val="9"/>
                <c:pt idx="0">
                  <c:v>HTN</c:v>
                </c:pt>
                <c:pt idx="1">
                  <c:v>DM</c:v>
                </c:pt>
                <c:pt idx="2">
                  <c:v>Br. Asthma</c:v>
                </c:pt>
                <c:pt idx="3">
                  <c:v>CHD</c:v>
                </c:pt>
                <c:pt idx="4">
                  <c:v>CKD</c:v>
                </c:pt>
                <c:pt idx="5">
                  <c:v>Obesity</c:v>
                </c:pt>
                <c:pt idx="6">
                  <c:v>COPD</c:v>
                </c:pt>
                <c:pt idx="7">
                  <c:v>Smoking</c:v>
                </c:pt>
                <c:pt idx="8">
                  <c:v>Dengue</c:v>
                </c:pt>
              </c:strCache>
            </c:strRef>
          </c:cat>
          <c:val>
            <c:numRef>
              <c:f>Sheet5!$C$29:$C$37</c:f>
              <c:numCache>
                <c:formatCode>###0.0</c:formatCode>
                <c:ptCount val="9"/>
                <c:pt idx="0">
                  <c:v>47.881355932203391</c:v>
                </c:pt>
                <c:pt idx="1">
                  <c:v>46.808510638297882</c:v>
                </c:pt>
                <c:pt idx="2">
                  <c:v>9.745762711864403</c:v>
                </c:pt>
                <c:pt idx="3">
                  <c:v>7.6271186440677869</c:v>
                </c:pt>
                <c:pt idx="4">
                  <c:v>6.3559322033898296</c:v>
                </c:pt>
                <c:pt idx="5">
                  <c:v>0.84745762711864403</c:v>
                </c:pt>
                <c:pt idx="6">
                  <c:v>0.42553191489361702</c:v>
                </c:pt>
                <c:pt idx="7">
                  <c:v>0.4237288135593224</c:v>
                </c:pt>
                <c:pt idx="8">
                  <c:v>0.4237288135593224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51-402F-AF59-DCCF83089C03}"/>
            </c:ext>
          </c:extLst>
        </c:ser>
        <c:dLbls>
          <c:showVal val="1"/>
        </c:dLbls>
        <c:gapWidth val="219"/>
        <c:overlap val="-27"/>
        <c:axId val="184197504"/>
        <c:axId val="184199040"/>
      </c:barChart>
      <c:catAx>
        <c:axId val="184197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99040"/>
        <c:crosses val="autoZero"/>
        <c:auto val="1"/>
        <c:lblAlgn val="ctr"/>
        <c:lblOffset val="100"/>
      </c:catAx>
      <c:valAx>
        <c:axId val="184199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9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Sheet5!$I$28</c:f>
              <c:strCache>
                <c:ptCount val="1"/>
                <c:pt idx="0">
                  <c:v>DMCH
(N-87)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Sheet5!$H$29:$H$37</c:f>
              <c:strCache>
                <c:ptCount val="9"/>
                <c:pt idx="0">
                  <c:v>DM</c:v>
                </c:pt>
                <c:pt idx="1">
                  <c:v>HTN</c:v>
                </c:pt>
                <c:pt idx="2">
                  <c:v>CHD</c:v>
                </c:pt>
                <c:pt idx="3">
                  <c:v>Br. Asthma</c:v>
                </c:pt>
                <c:pt idx="4">
                  <c:v>CKD</c:v>
                </c:pt>
                <c:pt idx="5">
                  <c:v>Obesity</c:v>
                </c:pt>
                <c:pt idx="6">
                  <c:v>COPD</c:v>
                </c:pt>
                <c:pt idx="7">
                  <c:v>Smoking</c:v>
                </c:pt>
                <c:pt idx="8">
                  <c:v>Dengue</c:v>
                </c:pt>
              </c:strCache>
            </c:strRef>
          </c:cat>
          <c:val>
            <c:numRef>
              <c:f>Sheet5!$I$29:$I$37</c:f>
              <c:numCache>
                <c:formatCode>###0.0</c:formatCode>
                <c:ptCount val="9"/>
                <c:pt idx="0">
                  <c:v>49.425287356321839</c:v>
                </c:pt>
                <c:pt idx="1">
                  <c:v>47.126436781609193</c:v>
                </c:pt>
                <c:pt idx="2">
                  <c:v>12.643678160919524</c:v>
                </c:pt>
                <c:pt idx="3">
                  <c:v>6.8965517241379306</c:v>
                </c:pt>
                <c:pt idx="4">
                  <c:v>4.5977011494252826</c:v>
                </c:pt>
                <c:pt idx="5">
                  <c:v>1.1494252873563218</c:v>
                </c:pt>
                <c:pt idx="6">
                  <c:v>1.1494252873563218</c:v>
                </c:pt>
                <c:pt idx="7">
                  <c:v>1.1494252873563218</c:v>
                </c:pt>
                <c:pt idx="8">
                  <c:v>1.1494252873563218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6B-4AA5-A958-2CC24CDA92AA}"/>
            </c:ext>
          </c:extLst>
        </c:ser>
        <c:ser>
          <c:idx val="1"/>
          <c:order val="1"/>
          <c:tx>
            <c:strRef>
              <c:f>Sheet5!$J$28</c:f>
              <c:strCache>
                <c:ptCount val="1"/>
                <c:pt idx="0">
                  <c:v>Popular MCH
(N-99)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Sheet5!$H$29:$H$37</c:f>
              <c:strCache>
                <c:ptCount val="9"/>
                <c:pt idx="0">
                  <c:v>DM</c:v>
                </c:pt>
                <c:pt idx="1">
                  <c:v>HTN</c:v>
                </c:pt>
                <c:pt idx="2">
                  <c:v>CHD</c:v>
                </c:pt>
                <c:pt idx="3">
                  <c:v>Br. Asthma</c:v>
                </c:pt>
                <c:pt idx="4">
                  <c:v>CKD</c:v>
                </c:pt>
                <c:pt idx="5">
                  <c:v>Obesity</c:v>
                </c:pt>
                <c:pt idx="6">
                  <c:v>COPD</c:v>
                </c:pt>
                <c:pt idx="7">
                  <c:v>Smoking</c:v>
                </c:pt>
                <c:pt idx="8">
                  <c:v>Dengue</c:v>
                </c:pt>
              </c:strCache>
            </c:strRef>
          </c:cat>
          <c:val>
            <c:numRef>
              <c:f>Sheet5!$J$29:$J$37</c:f>
              <c:numCache>
                <c:formatCode>###0.0</c:formatCode>
                <c:ptCount val="9"/>
                <c:pt idx="0">
                  <c:v>55.102040816326522</c:v>
                </c:pt>
                <c:pt idx="1">
                  <c:v>57.575757575757542</c:v>
                </c:pt>
                <c:pt idx="2">
                  <c:v>6.0606060606060606</c:v>
                </c:pt>
                <c:pt idx="3">
                  <c:v>15.151515151515149</c:v>
                </c:pt>
                <c:pt idx="4">
                  <c:v>10.10101010101009</c:v>
                </c:pt>
                <c:pt idx="5">
                  <c:v>1.0101010101010102</c:v>
                </c:pt>
                <c:pt idx="6">
                  <c:v>1.0101010101010102</c:v>
                </c:pt>
                <c:pt idx="7" formatCode="General">
                  <c:v>0</c:v>
                </c:pt>
                <c:pt idx="8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6B-4AA5-A958-2CC24CDA92AA}"/>
            </c:ext>
          </c:extLst>
        </c:ser>
        <c:ser>
          <c:idx val="2"/>
          <c:order val="2"/>
          <c:tx>
            <c:strRef>
              <c:f>Sheet5!$K$28</c:f>
              <c:strCache>
                <c:ptCount val="1"/>
                <c:pt idx="0">
                  <c:v>Kuwait MH
(N-50)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Sheet5!$H$29:$H$37</c:f>
              <c:strCache>
                <c:ptCount val="9"/>
                <c:pt idx="0">
                  <c:v>DM</c:v>
                </c:pt>
                <c:pt idx="1">
                  <c:v>HTN</c:v>
                </c:pt>
                <c:pt idx="2">
                  <c:v>CHD</c:v>
                </c:pt>
                <c:pt idx="3">
                  <c:v>Br. Asthma</c:v>
                </c:pt>
                <c:pt idx="4">
                  <c:v>CKD</c:v>
                </c:pt>
                <c:pt idx="5">
                  <c:v>Obesity</c:v>
                </c:pt>
                <c:pt idx="6">
                  <c:v>COPD</c:v>
                </c:pt>
                <c:pt idx="7">
                  <c:v>Smoking</c:v>
                </c:pt>
                <c:pt idx="8">
                  <c:v>Dengue</c:v>
                </c:pt>
              </c:strCache>
            </c:strRef>
          </c:cat>
          <c:val>
            <c:numRef>
              <c:f>Sheet5!$K$29:$K$37</c:f>
              <c:numCache>
                <c:formatCode>###0.0</c:formatCode>
                <c:ptCount val="9"/>
                <c:pt idx="0">
                  <c:v>26</c:v>
                </c:pt>
                <c:pt idx="1">
                  <c:v>30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56B-4AA5-A958-2CC24CDA92AA}"/>
            </c:ext>
          </c:extLst>
        </c:ser>
        <c:dLbls>
          <c:showVal val="1"/>
        </c:dLbls>
        <c:gapWidth val="444"/>
        <c:overlap val="-90"/>
        <c:axId val="184471936"/>
        <c:axId val="184473472"/>
      </c:barChart>
      <c:catAx>
        <c:axId val="18447193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73472"/>
        <c:crosses val="autoZero"/>
        <c:auto val="1"/>
        <c:lblAlgn val="ctr"/>
        <c:lblOffset val="100"/>
      </c:catAx>
      <c:valAx>
        <c:axId val="184473472"/>
        <c:scaling>
          <c:orientation val="minMax"/>
        </c:scaling>
        <c:delete val="1"/>
        <c:axPos val="l"/>
        <c:numFmt formatCode="###0.0" sourceLinked="1"/>
        <c:majorTickMark val="none"/>
        <c:tickLblPos val="nextTo"/>
        <c:crossAx val="18447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Sheet5!$C$40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Sheet5!$B$41:$B$47</c:f>
              <c:strCache>
                <c:ptCount val="7"/>
                <c:pt idx="0">
                  <c:v>LMWH</c:v>
                </c:pt>
                <c:pt idx="1">
                  <c:v>Steroid</c:v>
                </c:pt>
                <c:pt idx="2">
                  <c:v>Antibiotics</c:v>
                </c:pt>
                <c:pt idx="3">
                  <c:v>Tocilizumab</c:v>
                </c:pt>
                <c:pt idx="4">
                  <c:v>Remdesivir</c:v>
                </c:pt>
                <c:pt idx="5">
                  <c:v>Other Antivirals</c:v>
                </c:pt>
                <c:pt idx="6">
                  <c:v>Plasma Therapy</c:v>
                </c:pt>
              </c:strCache>
            </c:strRef>
          </c:cat>
          <c:val>
            <c:numRef>
              <c:f>Sheet5!$C$41:$C$47</c:f>
              <c:numCache>
                <c:formatCode>###0.0</c:formatCode>
                <c:ptCount val="7"/>
                <c:pt idx="0">
                  <c:v>100</c:v>
                </c:pt>
                <c:pt idx="1">
                  <c:v>66.525423728813564</c:v>
                </c:pt>
                <c:pt idx="2">
                  <c:v>46.610169491525404</c:v>
                </c:pt>
                <c:pt idx="3">
                  <c:v>34.700000000000003</c:v>
                </c:pt>
                <c:pt idx="4">
                  <c:v>23.728813559322013</c:v>
                </c:pt>
                <c:pt idx="5">
                  <c:v>15.74468085106383</c:v>
                </c:pt>
                <c:pt idx="6">
                  <c:v>5.932203389830514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08-4131-8C14-8DF296000F74}"/>
            </c:ext>
          </c:extLst>
        </c:ser>
        <c:dLbls>
          <c:showVal val="1"/>
        </c:dLbls>
        <c:gapWidth val="219"/>
        <c:overlap val="-27"/>
        <c:axId val="194063744"/>
        <c:axId val="194065536"/>
      </c:barChart>
      <c:catAx>
        <c:axId val="1940637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65536"/>
        <c:crosses val="autoZero"/>
        <c:auto val="1"/>
        <c:lblAlgn val="ctr"/>
        <c:lblOffset val="100"/>
      </c:catAx>
      <c:valAx>
        <c:axId val="194065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6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Sheet5!$I$40</c:f>
              <c:strCache>
                <c:ptCount val="1"/>
                <c:pt idx="0">
                  <c:v>DMCH
(N-87)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Sheet5!$H$41:$H$47</c:f>
              <c:strCache>
                <c:ptCount val="7"/>
                <c:pt idx="0">
                  <c:v>LMWH</c:v>
                </c:pt>
                <c:pt idx="1">
                  <c:v>Steroid</c:v>
                </c:pt>
                <c:pt idx="2">
                  <c:v>Remdesivir</c:v>
                </c:pt>
                <c:pt idx="3">
                  <c:v>Tocilizumab</c:v>
                </c:pt>
                <c:pt idx="4">
                  <c:v>Plasma Therapy</c:v>
                </c:pt>
                <c:pt idx="5">
                  <c:v>Antibiotics</c:v>
                </c:pt>
                <c:pt idx="6">
                  <c:v>Antiviral</c:v>
                </c:pt>
              </c:strCache>
            </c:strRef>
          </c:cat>
          <c:val>
            <c:numRef>
              <c:f>Sheet5!$I$41:$I$47</c:f>
              <c:numCache>
                <c:formatCode>###0.0</c:formatCode>
                <c:ptCount val="7"/>
                <c:pt idx="0">
                  <c:v>100</c:v>
                </c:pt>
                <c:pt idx="1">
                  <c:v>94.252873563218387</c:v>
                </c:pt>
                <c:pt idx="2">
                  <c:v>41.37931034482763</c:v>
                </c:pt>
                <c:pt idx="3">
                  <c:v>47.1</c:v>
                </c:pt>
                <c:pt idx="4">
                  <c:v>16.091954022988538</c:v>
                </c:pt>
                <c:pt idx="5">
                  <c:v>11.494252873563228</c:v>
                </c:pt>
                <c:pt idx="6">
                  <c:v>4.6511627906976809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8E-4553-B217-92110873AC1B}"/>
            </c:ext>
          </c:extLst>
        </c:ser>
        <c:ser>
          <c:idx val="1"/>
          <c:order val="1"/>
          <c:tx>
            <c:strRef>
              <c:f>Sheet5!$J$40</c:f>
              <c:strCache>
                <c:ptCount val="1"/>
                <c:pt idx="0">
                  <c:v>Popular MCH
(N-99)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Sheet5!$H$41:$H$47</c:f>
              <c:strCache>
                <c:ptCount val="7"/>
                <c:pt idx="0">
                  <c:v>LMWH</c:v>
                </c:pt>
                <c:pt idx="1">
                  <c:v>Steroid</c:v>
                </c:pt>
                <c:pt idx="2">
                  <c:v>Remdesivir</c:v>
                </c:pt>
                <c:pt idx="3">
                  <c:v>Tocilizumab</c:v>
                </c:pt>
                <c:pt idx="4">
                  <c:v>Plasma Therapy</c:v>
                </c:pt>
                <c:pt idx="5">
                  <c:v>Antibiotics</c:v>
                </c:pt>
                <c:pt idx="6">
                  <c:v>Antiviral</c:v>
                </c:pt>
              </c:strCache>
            </c:strRef>
          </c:cat>
          <c:val>
            <c:numRef>
              <c:f>Sheet5!$J$41:$J$47</c:f>
              <c:numCache>
                <c:formatCode>###0.0</c:formatCode>
                <c:ptCount val="7"/>
                <c:pt idx="0">
                  <c:v>100</c:v>
                </c:pt>
                <c:pt idx="1">
                  <c:v>44.444444444444372</c:v>
                </c:pt>
                <c:pt idx="2">
                  <c:v>20.202020202020176</c:v>
                </c:pt>
                <c:pt idx="3">
                  <c:v>23.2</c:v>
                </c:pt>
                <c:pt idx="4" formatCode="General">
                  <c:v>0</c:v>
                </c:pt>
                <c:pt idx="5">
                  <c:v>86.868686868686765</c:v>
                </c:pt>
                <c:pt idx="6">
                  <c:v>26.262626262626224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8E-4553-B217-92110873AC1B}"/>
            </c:ext>
          </c:extLst>
        </c:ser>
        <c:ser>
          <c:idx val="2"/>
          <c:order val="2"/>
          <c:tx>
            <c:strRef>
              <c:f>Sheet5!$K$40</c:f>
              <c:strCache>
                <c:ptCount val="1"/>
                <c:pt idx="0">
                  <c:v>Kuwait MH
(N-50)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Sheet5!$H$41:$H$47</c:f>
              <c:strCache>
                <c:ptCount val="7"/>
                <c:pt idx="0">
                  <c:v>LMWH</c:v>
                </c:pt>
                <c:pt idx="1">
                  <c:v>Steroid</c:v>
                </c:pt>
                <c:pt idx="2">
                  <c:v>Remdesivir</c:v>
                </c:pt>
                <c:pt idx="3">
                  <c:v>Tocilizumab</c:v>
                </c:pt>
                <c:pt idx="4">
                  <c:v>Plasma Therapy</c:v>
                </c:pt>
                <c:pt idx="5">
                  <c:v>Antibiotics</c:v>
                </c:pt>
                <c:pt idx="6">
                  <c:v>Antiviral</c:v>
                </c:pt>
              </c:strCache>
            </c:strRef>
          </c:cat>
          <c:val>
            <c:numRef>
              <c:f>Sheet5!$K$41:$K$47</c:f>
              <c:numCache>
                <c:formatCode>###0.0</c:formatCode>
                <c:ptCount val="7"/>
                <c:pt idx="0">
                  <c:v>100</c:v>
                </c:pt>
                <c:pt idx="1">
                  <c:v>62</c:v>
                </c:pt>
                <c:pt idx="2" formatCode="General">
                  <c:v>0</c:v>
                </c:pt>
                <c:pt idx="3" formatCode="General">
                  <c:v>36</c:v>
                </c:pt>
                <c:pt idx="4" formatCode="General">
                  <c:v>0</c:v>
                </c:pt>
                <c:pt idx="5">
                  <c:v>28.000000000000004</c:v>
                </c:pt>
                <c:pt idx="6">
                  <c:v>14.000000000000002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8E-4553-B217-92110873AC1B}"/>
            </c:ext>
          </c:extLst>
        </c:ser>
        <c:dLbls>
          <c:showVal val="1"/>
        </c:dLbls>
        <c:gapWidth val="444"/>
        <c:overlap val="-90"/>
        <c:axId val="184664832"/>
        <c:axId val="184666368"/>
      </c:barChart>
      <c:catAx>
        <c:axId val="18466483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66368"/>
        <c:crosses val="autoZero"/>
        <c:auto val="1"/>
        <c:lblAlgn val="ctr"/>
        <c:lblOffset val="100"/>
      </c:catAx>
      <c:valAx>
        <c:axId val="184666368"/>
        <c:scaling>
          <c:orientation val="minMax"/>
        </c:scaling>
        <c:delete val="1"/>
        <c:axPos val="l"/>
        <c:numFmt formatCode="###0.0" sourceLinked="1"/>
        <c:majorTickMark val="none"/>
        <c:tickLblPos val="nextTo"/>
        <c:crossAx val="18466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Sheet5!$C$54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AC-4C36-86DC-6CFE970B2D5F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AC-4C36-86DC-6CFE970B2D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Sheet5!$B$55:$B$56</c:f>
              <c:strCache>
                <c:ptCount val="2"/>
                <c:pt idx="0">
                  <c:v>ICU</c:v>
                </c:pt>
                <c:pt idx="1">
                  <c:v>Non-ICU</c:v>
                </c:pt>
              </c:strCache>
            </c:strRef>
          </c:cat>
          <c:val>
            <c:numRef>
              <c:f>Sheet5!$C$55:$C$56</c:f>
              <c:numCache>
                <c:formatCode>0%</c:formatCode>
                <c:ptCount val="2"/>
                <c:pt idx="0">
                  <c:v>0.19915254237288135</c:v>
                </c:pt>
                <c:pt idx="1">
                  <c:v>0.80084745762711929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AC-4C36-86DC-6CFE970B2D5F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Sheet5!$C$48</c:f>
              <c:strCache>
                <c:ptCount val="1"/>
                <c:pt idx="0">
                  <c:v>All
(N-236)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5A-42DD-B0EF-A3D2356C0316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5A-42DD-B0EF-A3D2356C0316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F5A-42DD-B0EF-A3D2356C03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Val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Sheet5!$B$49:$B$51</c:f>
              <c:strCache>
                <c:ptCount val="3"/>
                <c:pt idx="0">
                  <c:v>Ongoing</c:v>
                </c:pt>
                <c:pt idx="1">
                  <c:v>Discharge</c:v>
                </c:pt>
                <c:pt idx="2">
                  <c:v>Death</c:v>
                </c:pt>
              </c:strCache>
            </c:strRef>
          </c:cat>
          <c:val>
            <c:numRef>
              <c:f>Sheet5!$C$49:$C$51</c:f>
              <c:numCache>
                <c:formatCode>###0.0</c:formatCode>
                <c:ptCount val="3"/>
                <c:pt idx="0">
                  <c:v>63.983050847457626</c:v>
                </c:pt>
                <c:pt idx="1">
                  <c:v>30.932203389830509</c:v>
                </c:pt>
                <c:pt idx="2">
                  <c:v>4.6610169491525371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F5A-42DD-B0EF-A3D2356C0316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Sheet5!$I$48</c:f>
              <c:strCache>
                <c:ptCount val="1"/>
                <c:pt idx="0">
                  <c:v>Popular MCH
(N-99)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04-4AFD-9F7F-A8E3C07C0F33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04-4AFD-9F7F-A8E3C07C0F33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04-4AFD-9F7F-A8E3C07C0F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Val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Sheet5!$H$49:$H$51</c:f>
              <c:strCache>
                <c:ptCount val="3"/>
                <c:pt idx="0">
                  <c:v>Ongoing</c:v>
                </c:pt>
                <c:pt idx="1">
                  <c:v>Discharge</c:v>
                </c:pt>
                <c:pt idx="2">
                  <c:v>Death</c:v>
                </c:pt>
              </c:strCache>
            </c:strRef>
          </c:cat>
          <c:val>
            <c:numRef>
              <c:f>Sheet5!$I$49:$I$51</c:f>
              <c:numCache>
                <c:formatCode>###0.0</c:formatCode>
                <c:ptCount val="3"/>
                <c:pt idx="0">
                  <c:v>15.151515151515149</c:v>
                </c:pt>
                <c:pt idx="1">
                  <c:v>73.73737373737373</c:v>
                </c:pt>
                <c:pt idx="2">
                  <c:v>11.111111111111097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204-4AFD-9F7F-A8E3C07C0F33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Sheet5!$I$48</c:f>
              <c:strCache>
                <c:ptCount val="1"/>
                <c:pt idx="0">
                  <c:v>DMCH
(N-87)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1F-4A76-BA1D-EF5594E31512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1F-4A76-BA1D-EF5594E31512}"/>
              </c:ext>
            </c:extLst>
          </c:dPt>
          <c:dPt>
            <c:idx val="2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B1F-4A76-BA1D-EF5594E315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Sheet5!$H$49:$H$51</c:f>
              <c:strCache>
                <c:ptCount val="3"/>
                <c:pt idx="0">
                  <c:v>Ongoing</c:v>
                </c:pt>
                <c:pt idx="1">
                  <c:v>Discharge</c:v>
                </c:pt>
                <c:pt idx="2">
                  <c:v>Death</c:v>
                </c:pt>
              </c:strCache>
            </c:strRef>
          </c:cat>
          <c:val>
            <c:numRef>
              <c:f>Sheet5!$I$49:$I$51</c:f>
              <c:numCache>
                <c:formatCode>###0.0</c:formatCode>
                <c:ptCount val="3"/>
                <c:pt idx="0">
                  <c:v>98.9</c:v>
                </c:pt>
                <c:pt idx="1">
                  <c:v>1.1494252873563218</c:v>
                </c:pt>
                <c:pt idx="2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B1F-4A76-BA1D-EF5594E31512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Sheet1!$C$33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Sheet1!$B$34:$B$37</c:f>
              <c:strCache>
                <c:ptCount val="4"/>
                <c:pt idx="0">
                  <c:v>&lt;10 Days</c:v>
                </c:pt>
                <c:pt idx="1">
                  <c:v>11-15 Days</c:v>
                </c:pt>
                <c:pt idx="2">
                  <c:v>16-29 Days</c:v>
                </c:pt>
                <c:pt idx="3">
                  <c:v>&gt;30 Days</c:v>
                </c:pt>
              </c:strCache>
            </c:strRef>
          </c:cat>
          <c:val>
            <c:numRef>
              <c:f>Sheet1!$C$34:$C$37</c:f>
              <c:numCache>
                <c:formatCode>###0</c:formatCode>
                <c:ptCount val="4"/>
                <c:pt idx="0">
                  <c:v>147</c:v>
                </c:pt>
                <c:pt idx="1">
                  <c:v>38</c:v>
                </c:pt>
                <c:pt idx="2">
                  <c:v>44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AA-481E-8FB8-6984DEE5A852}"/>
            </c:ext>
          </c:extLst>
        </c:ser>
        <c:ser>
          <c:idx val="1"/>
          <c:order val="1"/>
          <c:tx>
            <c:strRef>
              <c:f>Sheet1!$D$33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Sheet1!$B$34:$B$37</c:f>
              <c:strCache>
                <c:ptCount val="4"/>
                <c:pt idx="0">
                  <c:v>&lt;10 Days</c:v>
                </c:pt>
                <c:pt idx="1">
                  <c:v>11-15 Days</c:v>
                </c:pt>
                <c:pt idx="2">
                  <c:v>16-29 Days</c:v>
                </c:pt>
                <c:pt idx="3">
                  <c:v>&gt;30 Days</c:v>
                </c:pt>
              </c:strCache>
            </c:strRef>
          </c:cat>
          <c:val>
            <c:numRef>
              <c:f>Sheet1!$D$34:$D$37</c:f>
              <c:numCache>
                <c:formatCode>###0.0</c:formatCode>
                <c:ptCount val="4"/>
                <c:pt idx="0">
                  <c:v>62.288135593220339</c:v>
                </c:pt>
                <c:pt idx="1">
                  <c:v>16.101694915254235</c:v>
                </c:pt>
                <c:pt idx="2">
                  <c:v>18.644067796610198</c:v>
                </c:pt>
                <c:pt idx="3">
                  <c:v>2.9661016949152543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AA-481E-8FB8-6984DEE5A852}"/>
            </c:ext>
          </c:extLst>
        </c:ser>
        <c:shape val="box"/>
        <c:axId val="185244672"/>
        <c:axId val="185246464"/>
        <c:axId val="0"/>
      </c:bar3DChart>
      <c:catAx>
        <c:axId val="1852446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246464"/>
        <c:crosses val="autoZero"/>
        <c:auto val="1"/>
        <c:lblAlgn val="ctr"/>
        <c:lblOffset val="100"/>
      </c:catAx>
      <c:valAx>
        <c:axId val="185246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24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Sheet1!$C$43</c:f>
              <c:strCache>
                <c:ptCount val="1"/>
                <c:pt idx="0">
                  <c:v>DMCH
(N-87)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Sheet1!$B$44:$B$47</c:f>
              <c:strCache>
                <c:ptCount val="4"/>
                <c:pt idx="0">
                  <c:v>&lt;10 Days</c:v>
                </c:pt>
                <c:pt idx="1">
                  <c:v>11-15 Days</c:v>
                </c:pt>
                <c:pt idx="2">
                  <c:v>16-29 Days</c:v>
                </c:pt>
                <c:pt idx="3">
                  <c:v>&gt;30 Days</c:v>
                </c:pt>
              </c:strCache>
            </c:strRef>
          </c:cat>
          <c:val>
            <c:numRef>
              <c:f>Sheet1!$C$44:$C$47</c:f>
              <c:numCache>
                <c:formatCode>###0.0</c:formatCode>
                <c:ptCount val="4"/>
                <c:pt idx="0">
                  <c:v>48.275862068965516</c:v>
                </c:pt>
                <c:pt idx="1">
                  <c:v>21.83908045977013</c:v>
                </c:pt>
                <c:pt idx="2">
                  <c:v>25.287356321839084</c:v>
                </c:pt>
                <c:pt idx="3">
                  <c:v>4.5977011494252826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5A-4987-B274-1E736D30E213}"/>
            </c:ext>
          </c:extLst>
        </c:ser>
        <c:ser>
          <c:idx val="1"/>
          <c:order val="1"/>
          <c:tx>
            <c:strRef>
              <c:f>Sheet1!$D$43</c:f>
              <c:strCache>
                <c:ptCount val="1"/>
                <c:pt idx="0">
                  <c:v>Popular MCH
(N-99)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Sheet1!$B$44:$B$47</c:f>
              <c:strCache>
                <c:ptCount val="4"/>
                <c:pt idx="0">
                  <c:v>&lt;10 Days</c:v>
                </c:pt>
                <c:pt idx="1">
                  <c:v>11-15 Days</c:v>
                </c:pt>
                <c:pt idx="2">
                  <c:v>16-29 Days</c:v>
                </c:pt>
                <c:pt idx="3">
                  <c:v>&gt;30 Days</c:v>
                </c:pt>
              </c:strCache>
            </c:strRef>
          </c:cat>
          <c:val>
            <c:numRef>
              <c:f>Sheet1!$D$44:$D$47</c:f>
              <c:numCache>
                <c:formatCode>###0.0</c:formatCode>
                <c:ptCount val="4"/>
                <c:pt idx="0">
                  <c:v>85.858585858585684</c:v>
                </c:pt>
                <c:pt idx="1">
                  <c:v>10.10101010101009</c:v>
                </c:pt>
                <c:pt idx="2">
                  <c:v>3.0303030303030303</c:v>
                </c:pt>
                <c:pt idx="3">
                  <c:v>1.0101010101010102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5A-4987-B274-1E736D30E213}"/>
            </c:ext>
          </c:extLst>
        </c:ser>
        <c:ser>
          <c:idx val="2"/>
          <c:order val="2"/>
          <c:tx>
            <c:strRef>
              <c:f>Sheet1!$E$43</c:f>
              <c:strCache>
                <c:ptCount val="1"/>
                <c:pt idx="0">
                  <c:v>Kuwait MH
(N-50)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Sheet1!$B$44:$B$47</c:f>
              <c:strCache>
                <c:ptCount val="4"/>
                <c:pt idx="0">
                  <c:v>&lt;10 Days</c:v>
                </c:pt>
                <c:pt idx="1">
                  <c:v>11-15 Days</c:v>
                </c:pt>
                <c:pt idx="2">
                  <c:v>16-29 Days</c:v>
                </c:pt>
                <c:pt idx="3">
                  <c:v>&gt;30 Days</c:v>
                </c:pt>
              </c:strCache>
            </c:strRef>
          </c:cat>
          <c:val>
            <c:numRef>
              <c:f>Sheet1!$E$44:$E$47</c:f>
              <c:numCache>
                <c:formatCode>###0.0</c:formatCode>
                <c:ptCount val="4"/>
                <c:pt idx="0">
                  <c:v>40</c:v>
                </c:pt>
                <c:pt idx="1">
                  <c:v>18</c:v>
                </c:pt>
                <c:pt idx="2">
                  <c:v>38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5A-4987-B274-1E736D30E213}"/>
            </c:ext>
          </c:extLst>
        </c:ser>
        <c:shape val="box"/>
        <c:axId val="217458944"/>
        <c:axId val="217477120"/>
        <c:axId val="0"/>
      </c:bar3DChart>
      <c:catAx>
        <c:axId val="217458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477120"/>
        <c:crosses val="autoZero"/>
        <c:auto val="1"/>
        <c:lblAlgn val="ctr"/>
        <c:lblOffset val="100"/>
      </c:catAx>
      <c:valAx>
        <c:axId val="2174771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45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Distribution</a:t>
            </a:r>
          </a:p>
        </c:rich>
      </c:tx>
      <c:layout>
        <c:manualLayout>
          <c:xMode val="edge"/>
          <c:yMode val="edge"/>
          <c:x val="0.24865852541449521"/>
          <c:y val="0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spPr>
            <a:solidFill>
              <a:srgbClr val="FF5050"/>
            </a:solidFill>
          </c:spPr>
          <c:explosion val="7"/>
          <c:dPt>
            <c:idx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F2-46BC-A533-3FAE35552153}"/>
              </c:ext>
            </c:extLst>
          </c:dPt>
          <c:dPt>
            <c:idx val="1"/>
            <c:spPr>
              <a:solidFill>
                <a:srgbClr val="FF5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F2-46BC-A533-3FAE35552153}"/>
              </c:ext>
            </c:extLst>
          </c:dPt>
          <c:dLbls>
            <c:dLbl>
              <c:idx val="0"/>
              <c:layout>
                <c:manualLayout>
                  <c:x val="-0.19729714652118896"/>
                  <c:y val="-8.552311955541036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F2-46BC-A533-3FAE35552153}"/>
                </c:ext>
              </c:extLst>
            </c:dLbl>
            <c:dLbl>
              <c:idx val="1"/>
              <c:layout>
                <c:manualLayout>
                  <c:x val="0.14585598969292093"/>
                  <c:y val="2.147063730742139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F2-46BC-A533-3FAE355521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EF2-46BC-A533-3FAE35552153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506235879592481"/>
          <c:y val="0.84395788146082884"/>
          <c:w val="0.30235630731241286"/>
          <c:h val="5.972691618072434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comorbidity according to outcome 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Dead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cat>
            <c:strRef>
              <c:f>Sheet1!$A$2:$A$12</c:f>
              <c:strCache>
                <c:ptCount val="11"/>
                <c:pt idx="0">
                  <c:v>HTN</c:v>
                </c:pt>
                <c:pt idx="1">
                  <c:v>Heart Disease</c:v>
                </c:pt>
                <c:pt idx="2">
                  <c:v>Renal Disease</c:v>
                </c:pt>
                <c:pt idx="3">
                  <c:v>DM</c:v>
                </c:pt>
                <c:pt idx="4">
                  <c:v>Asthma/COPD</c:v>
                </c:pt>
                <c:pt idx="5">
                  <c:v>Cancer</c:v>
                </c:pt>
                <c:pt idx="6">
                  <c:v>Liver Disease</c:v>
                </c:pt>
                <c:pt idx="7">
                  <c:v>Stroke</c:v>
                </c:pt>
                <c:pt idx="8">
                  <c:v>Obesity</c:v>
                </c:pt>
                <c:pt idx="9">
                  <c:v>Pregnancy</c:v>
                </c:pt>
                <c:pt idx="10">
                  <c:v>No Comorbidity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61-4113-94E7-F9826C430A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Alive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cat>
            <c:strRef>
              <c:f>Sheet1!$A$2:$A$12</c:f>
              <c:strCache>
                <c:ptCount val="11"/>
                <c:pt idx="0">
                  <c:v>HTN</c:v>
                </c:pt>
                <c:pt idx="1">
                  <c:v>Heart Disease</c:v>
                </c:pt>
                <c:pt idx="2">
                  <c:v>Renal Disease</c:v>
                </c:pt>
                <c:pt idx="3">
                  <c:v>DM</c:v>
                </c:pt>
                <c:pt idx="4">
                  <c:v>Asthma/COPD</c:v>
                </c:pt>
                <c:pt idx="5">
                  <c:v>Cancer</c:v>
                </c:pt>
                <c:pt idx="6">
                  <c:v>Liver Disease</c:v>
                </c:pt>
                <c:pt idx="7">
                  <c:v>Stroke</c:v>
                </c:pt>
                <c:pt idx="8">
                  <c:v>Obesity</c:v>
                </c:pt>
                <c:pt idx="9">
                  <c:v>Pregnancy</c:v>
                </c:pt>
                <c:pt idx="10">
                  <c:v>No Comorbidity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16</c:v>
                </c:pt>
                <c:pt idx="1">
                  <c:v>4</c:v>
                </c:pt>
                <c:pt idx="2">
                  <c:v>4</c:v>
                </c:pt>
                <c:pt idx="3">
                  <c:v>12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5</c:v>
                </c:pt>
                <c:pt idx="9">
                  <c:v>3</c:v>
                </c:pt>
                <c:pt idx="1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61-4113-94E7-F9826C430AF6}"/>
            </c:ext>
          </c:extLst>
        </c:ser>
        <c:shape val="box"/>
        <c:axId val="182354304"/>
        <c:axId val="182355840"/>
        <c:axId val="0"/>
      </c:bar3DChart>
      <c:catAx>
        <c:axId val="1823543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5840"/>
        <c:crosses val="autoZero"/>
        <c:auto val="1"/>
        <c:lblAlgn val="ctr"/>
        <c:lblOffset val="100"/>
      </c:catAx>
      <c:valAx>
        <c:axId val="1823558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Risk Factor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Pt>
            <c:idx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47-4940-B248-2487198773F8}"/>
              </c:ext>
            </c:extLst>
          </c:dPt>
          <c:dPt>
            <c:idx val="1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B47-4940-B248-2487198773F8}"/>
              </c:ext>
            </c:extLst>
          </c:dPt>
          <c:dPt>
            <c:idx val="2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47-4940-B248-2487198773F8}"/>
              </c:ext>
            </c:extLst>
          </c:dPt>
          <c:dPt>
            <c:idx val="3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B47-4940-B248-2487198773F8}"/>
              </c:ext>
            </c:extLst>
          </c:dPt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Smoking</c:v>
                </c:pt>
                <c:pt idx="1">
                  <c:v>Renal Disease</c:v>
                </c:pt>
                <c:pt idx="2">
                  <c:v>HTN</c:v>
                </c:pt>
                <c:pt idx="3">
                  <c:v>Heart Disease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2.2970000000000002</c:v>
                </c:pt>
                <c:pt idx="1">
                  <c:v>2.2440000000000002</c:v>
                </c:pt>
                <c:pt idx="2">
                  <c:v>1.06</c:v>
                </c:pt>
                <c:pt idx="3">
                  <c:v>1.296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47-4940-B248-2487198773F8}"/>
            </c:ext>
          </c:extLst>
        </c:ser>
        <c:shape val="box"/>
        <c:axId val="182693248"/>
        <c:axId val="182695040"/>
        <c:axId val="0"/>
      </c:bar3DChart>
      <c:catAx>
        <c:axId val="1826932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95040"/>
        <c:crosses val="autoZero"/>
        <c:auto val="1"/>
        <c:lblAlgn val="ctr"/>
        <c:lblOffset val="100"/>
      </c:catAx>
      <c:valAx>
        <c:axId val="182695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9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Sheet1!$C$5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Sheet1!$B$6:$B$10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Sheet1!$C$6:$C$10</c:f>
              <c:numCache>
                <c:formatCode>###0</c:formatCode>
                <c:ptCount val="5"/>
                <c:pt idx="0">
                  <c:v>53</c:v>
                </c:pt>
                <c:pt idx="1">
                  <c:v>29</c:v>
                </c:pt>
                <c:pt idx="2">
                  <c:v>62</c:v>
                </c:pt>
                <c:pt idx="3">
                  <c:v>57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75-4B78-83B5-CDCFE98CA42F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Sheet1!$B$6:$B$10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Sheet1!$D$6:$D$10</c:f>
              <c:numCache>
                <c:formatCode>###0.0</c:formatCode>
                <c:ptCount val="5"/>
                <c:pt idx="0">
                  <c:v>22.457627118644087</c:v>
                </c:pt>
                <c:pt idx="1">
                  <c:v>12.288135593220339</c:v>
                </c:pt>
                <c:pt idx="2">
                  <c:v>26.271186440677969</c:v>
                </c:pt>
                <c:pt idx="3">
                  <c:v>24.152542372881317</c:v>
                </c:pt>
                <c:pt idx="4">
                  <c:v>14.83050847457627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75-4B78-83B5-CDCFE98CA42F}"/>
            </c:ext>
          </c:extLst>
        </c:ser>
        <c:shape val="box"/>
        <c:axId val="188735488"/>
        <c:axId val="188738560"/>
        <c:axId val="0"/>
      </c:bar3DChart>
      <c:catAx>
        <c:axId val="1887354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38560"/>
        <c:crosses val="autoZero"/>
        <c:auto val="1"/>
        <c:lblAlgn val="ctr"/>
        <c:lblOffset val="100"/>
      </c:catAx>
      <c:valAx>
        <c:axId val="188738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3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Sheet1!$C$14</c:f>
              <c:strCache>
                <c:ptCount val="1"/>
                <c:pt idx="0">
                  <c:v>DMCH
(N-87)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Sheet1!$B$15:$B$19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Sheet1!$C$15:$C$19</c:f>
              <c:numCache>
                <c:formatCode>General</c:formatCode>
                <c:ptCount val="5"/>
                <c:pt idx="0">
                  <c:v>18.399999999999999</c:v>
                </c:pt>
                <c:pt idx="1">
                  <c:v>13.8</c:v>
                </c:pt>
                <c:pt idx="2">
                  <c:v>33.300000000000004</c:v>
                </c:pt>
                <c:pt idx="3">
                  <c:v>23</c:v>
                </c:pt>
                <c:pt idx="4">
                  <c:v>11.5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E4-4DCE-855D-41E602BEA353}"/>
            </c:ext>
          </c:extLst>
        </c:ser>
        <c:ser>
          <c:idx val="1"/>
          <c:order val="1"/>
          <c:tx>
            <c:strRef>
              <c:f>Sheet1!$D$14</c:f>
              <c:strCache>
                <c:ptCount val="1"/>
                <c:pt idx="0">
                  <c:v>Popular MCH
(N-99)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Sheet1!$B$15:$B$19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Sheet1!$D$15:$D$19</c:f>
              <c:numCache>
                <c:formatCode>###0.0</c:formatCode>
                <c:ptCount val="5"/>
                <c:pt idx="0">
                  <c:v>21.212121212121179</c:v>
                </c:pt>
                <c:pt idx="1">
                  <c:v>7.0707070707070701</c:v>
                </c:pt>
                <c:pt idx="2">
                  <c:v>20.202020202020176</c:v>
                </c:pt>
                <c:pt idx="3">
                  <c:v>29.292929292929255</c:v>
                </c:pt>
                <c:pt idx="4">
                  <c:v>22.222222222222186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E4-4DCE-855D-41E602BEA353}"/>
            </c:ext>
          </c:extLst>
        </c:ser>
        <c:ser>
          <c:idx val="2"/>
          <c:order val="2"/>
          <c:tx>
            <c:strRef>
              <c:f>Sheet1!$E$14</c:f>
              <c:strCache>
                <c:ptCount val="1"/>
                <c:pt idx="0">
                  <c:v>Kuwait MH
(N-50)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Sheet1!$B$15:$B$19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Sheet1!$E$15:$E$19</c:f>
              <c:numCache>
                <c:formatCode>###0.0</c:formatCode>
                <c:ptCount val="5"/>
                <c:pt idx="0">
                  <c:v>32</c:v>
                </c:pt>
                <c:pt idx="1">
                  <c:v>20</c:v>
                </c:pt>
                <c:pt idx="2">
                  <c:v>26</c:v>
                </c:pt>
                <c:pt idx="3">
                  <c:v>16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E4-4DCE-855D-41E602BEA353}"/>
            </c:ext>
          </c:extLst>
        </c:ser>
        <c:shape val="box"/>
        <c:axId val="180925568"/>
        <c:axId val="180927104"/>
        <c:axId val="0"/>
      </c:bar3DChart>
      <c:catAx>
        <c:axId val="1809255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27104"/>
        <c:crosses val="autoZero"/>
        <c:auto val="1"/>
        <c:lblAlgn val="ctr"/>
        <c:lblOffset val="100"/>
      </c:catAx>
      <c:valAx>
        <c:axId val="1809271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2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Sheet5!$B$5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Sheet5!$C$4:$F$4</c:f>
              <c:strCache>
                <c:ptCount val="4"/>
                <c:pt idx="0">
                  <c:v>All
(N-236)</c:v>
                </c:pt>
                <c:pt idx="1">
                  <c:v>Popular MCH
(N-99)</c:v>
                </c:pt>
                <c:pt idx="2">
                  <c:v>Kuwait MH
(N-50)</c:v>
                </c:pt>
                <c:pt idx="3">
                  <c:v>DMCH
(N-236)</c:v>
                </c:pt>
              </c:strCache>
            </c:strRef>
          </c:cat>
          <c:val>
            <c:numRef>
              <c:f>Sheet5!$C$5:$F$5</c:f>
              <c:numCache>
                <c:formatCode>###0.0</c:formatCode>
                <c:ptCount val="4"/>
                <c:pt idx="0">
                  <c:v>34.745762711864408</c:v>
                </c:pt>
                <c:pt idx="1">
                  <c:v>32.323232323232325</c:v>
                </c:pt>
                <c:pt idx="2">
                  <c:v>38</c:v>
                </c:pt>
                <c:pt idx="3">
                  <c:v>35.632183908046009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C1-44C8-9B22-0819DD92EDCE}"/>
            </c:ext>
          </c:extLst>
        </c:ser>
        <c:ser>
          <c:idx val="1"/>
          <c:order val="1"/>
          <c:tx>
            <c:strRef>
              <c:f>Sheet5!$B$6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Sheet5!$C$4:$F$4</c:f>
              <c:strCache>
                <c:ptCount val="4"/>
                <c:pt idx="0">
                  <c:v>All
(N-236)</c:v>
                </c:pt>
                <c:pt idx="1">
                  <c:v>Popular MCH
(N-99)</c:v>
                </c:pt>
                <c:pt idx="2">
                  <c:v>Kuwait MH
(N-50)</c:v>
                </c:pt>
                <c:pt idx="3">
                  <c:v>DMCH
(N-236)</c:v>
                </c:pt>
              </c:strCache>
            </c:strRef>
          </c:cat>
          <c:val>
            <c:numRef>
              <c:f>Sheet5!$C$6:$F$6</c:f>
              <c:numCache>
                <c:formatCode>###0.0</c:formatCode>
                <c:ptCount val="4"/>
                <c:pt idx="0">
                  <c:v>65.254237288135627</c:v>
                </c:pt>
                <c:pt idx="1">
                  <c:v>67.676767676767597</c:v>
                </c:pt>
                <c:pt idx="2">
                  <c:v>62</c:v>
                </c:pt>
                <c:pt idx="3">
                  <c:v>64.367816091954012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C1-44C8-9B22-0819DD92EDCE}"/>
            </c:ext>
          </c:extLst>
        </c:ser>
        <c:shape val="box"/>
        <c:axId val="193439232"/>
        <c:axId val="193440768"/>
        <c:axId val="0"/>
      </c:bar3DChart>
      <c:catAx>
        <c:axId val="193439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40768"/>
        <c:crosses val="autoZero"/>
        <c:auto val="1"/>
        <c:lblAlgn val="ctr"/>
        <c:lblOffset val="100"/>
      </c:catAx>
      <c:valAx>
        <c:axId val="1934407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3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Sheet5!$C$9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Sheet5!$B$10:$B$24</c:f>
              <c:strCache>
                <c:ptCount val="15"/>
                <c:pt idx="0">
                  <c:v>Fever</c:v>
                </c:pt>
                <c:pt idx="1">
                  <c:v>Cough</c:v>
                </c:pt>
                <c:pt idx="2">
                  <c:v>Dyspnea</c:v>
                </c:pt>
                <c:pt idx="3">
                  <c:v>Fatigue</c:v>
                </c:pt>
                <c:pt idx="4">
                  <c:v>Chest Pain</c:v>
                </c:pt>
                <c:pt idx="5">
                  <c:v>Altered sense of smell</c:v>
                </c:pt>
                <c:pt idx="6">
                  <c:v>Anorexia</c:v>
                </c:pt>
                <c:pt idx="7">
                  <c:v>Sore Throat</c:v>
                </c:pt>
                <c:pt idx="8">
                  <c:v>Diarrhoea</c:v>
                </c:pt>
                <c:pt idx="9">
                  <c:v>Confusion</c:v>
                </c:pt>
                <c:pt idx="10">
                  <c:v>Altered Sense of Taste</c:v>
                </c:pt>
                <c:pt idx="11">
                  <c:v>Headache</c:v>
                </c:pt>
                <c:pt idx="12">
                  <c:v>Vomitting</c:v>
                </c:pt>
                <c:pt idx="13">
                  <c:v>Nasal Congestion</c:v>
                </c:pt>
                <c:pt idx="14">
                  <c:v>Dizziness</c:v>
                </c:pt>
              </c:strCache>
            </c:strRef>
          </c:cat>
          <c:val>
            <c:numRef>
              <c:f>Sheet5!$C$10:$C$24</c:f>
              <c:numCache>
                <c:formatCode>###0.0</c:formatCode>
                <c:ptCount val="15"/>
                <c:pt idx="0">
                  <c:v>89.406779661017012</c:v>
                </c:pt>
                <c:pt idx="1">
                  <c:v>85.169491525423595</c:v>
                </c:pt>
                <c:pt idx="2">
                  <c:v>76.328502415458786</c:v>
                </c:pt>
                <c:pt idx="3">
                  <c:v>23.404255319148938</c:v>
                </c:pt>
                <c:pt idx="4">
                  <c:v>22.881355932203387</c:v>
                </c:pt>
                <c:pt idx="5">
                  <c:v>19.491525423728813</c:v>
                </c:pt>
                <c:pt idx="6">
                  <c:v>19.06779661016947</c:v>
                </c:pt>
                <c:pt idx="7">
                  <c:v>16.949152542372847</c:v>
                </c:pt>
                <c:pt idx="8">
                  <c:v>13.559322033898304</c:v>
                </c:pt>
                <c:pt idx="9">
                  <c:v>13.559322033898304</c:v>
                </c:pt>
                <c:pt idx="10">
                  <c:v>11.864406779661032</c:v>
                </c:pt>
                <c:pt idx="11">
                  <c:v>11.440677966101696</c:v>
                </c:pt>
                <c:pt idx="12">
                  <c:v>11.016949152542372</c:v>
                </c:pt>
                <c:pt idx="13">
                  <c:v>3.3898305084745783</c:v>
                </c:pt>
                <c:pt idx="14">
                  <c:v>1.2711864406779658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D3-4875-9B52-81C1B9530CFB}"/>
            </c:ext>
          </c:extLst>
        </c:ser>
        <c:dLbls>
          <c:showVal val="1"/>
        </c:dLbls>
        <c:gapWidth val="219"/>
        <c:overlap val="-27"/>
        <c:axId val="182008448"/>
        <c:axId val="182014336"/>
      </c:barChart>
      <c:catAx>
        <c:axId val="1820084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14336"/>
        <c:crosses val="autoZero"/>
        <c:auto val="1"/>
        <c:lblAlgn val="ctr"/>
        <c:lblOffset val="100"/>
      </c:catAx>
      <c:valAx>
        <c:axId val="1820143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0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Sheet5!$I$9</c:f>
              <c:strCache>
                <c:ptCount val="1"/>
                <c:pt idx="0">
                  <c:v>DMCH
(N-87)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Sheet5!$H$10:$H$21</c:f>
              <c:strCache>
                <c:ptCount val="12"/>
                <c:pt idx="0">
                  <c:v>Cough</c:v>
                </c:pt>
                <c:pt idx="1">
                  <c:v>Fever</c:v>
                </c:pt>
                <c:pt idx="2">
                  <c:v>Dyspnea</c:v>
                </c:pt>
                <c:pt idx="3">
                  <c:v>Altered sense of smell</c:v>
                </c:pt>
                <c:pt idx="4">
                  <c:v>Anorexia</c:v>
                </c:pt>
                <c:pt idx="5">
                  <c:v>Fatigue</c:v>
                </c:pt>
                <c:pt idx="6">
                  <c:v>Confusion</c:v>
                </c:pt>
                <c:pt idx="7">
                  <c:v>Diarrhoea</c:v>
                </c:pt>
                <c:pt idx="8">
                  <c:v>Altered Sense of Taste</c:v>
                </c:pt>
                <c:pt idx="9">
                  <c:v>Vomitting</c:v>
                </c:pt>
                <c:pt idx="10">
                  <c:v>Sore Throat</c:v>
                </c:pt>
                <c:pt idx="11">
                  <c:v>Headache</c:v>
                </c:pt>
              </c:strCache>
            </c:strRef>
          </c:cat>
          <c:val>
            <c:numRef>
              <c:f>Sheet5!$I$10:$I$21</c:f>
              <c:numCache>
                <c:formatCode>###0.0</c:formatCode>
                <c:ptCount val="12"/>
                <c:pt idx="0">
                  <c:v>98.850574712643564</c:v>
                </c:pt>
                <c:pt idx="1">
                  <c:v>97.701149425287497</c:v>
                </c:pt>
                <c:pt idx="2">
                  <c:v>90.804597701149433</c:v>
                </c:pt>
                <c:pt idx="3">
                  <c:v>36.781609195402247</c:v>
                </c:pt>
                <c:pt idx="4">
                  <c:v>36.781609195402247</c:v>
                </c:pt>
                <c:pt idx="5">
                  <c:v>32.558139534883757</c:v>
                </c:pt>
                <c:pt idx="6">
                  <c:v>29.885057471264354</c:v>
                </c:pt>
                <c:pt idx="7">
                  <c:v>24.13793103448279</c:v>
                </c:pt>
                <c:pt idx="8">
                  <c:v>24.13793103448279</c:v>
                </c:pt>
                <c:pt idx="9">
                  <c:v>22.988505747126414</c:v>
                </c:pt>
                <c:pt idx="10">
                  <c:v>20.689655172413794</c:v>
                </c:pt>
                <c:pt idx="11">
                  <c:v>11.494252873563228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5B-4481-8546-63457CD26622}"/>
            </c:ext>
          </c:extLst>
        </c:ser>
        <c:ser>
          <c:idx val="1"/>
          <c:order val="1"/>
          <c:tx>
            <c:strRef>
              <c:f>Sheet5!$J$9</c:f>
              <c:strCache>
                <c:ptCount val="1"/>
                <c:pt idx="0">
                  <c:v>Popular MCH
(N-99)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Sheet5!$H$10:$H$21</c:f>
              <c:strCache>
                <c:ptCount val="12"/>
                <c:pt idx="0">
                  <c:v>Cough</c:v>
                </c:pt>
                <c:pt idx="1">
                  <c:v>Fever</c:v>
                </c:pt>
                <c:pt idx="2">
                  <c:v>Dyspnea</c:v>
                </c:pt>
                <c:pt idx="3">
                  <c:v>Altered sense of smell</c:v>
                </c:pt>
                <c:pt idx="4">
                  <c:v>Anorexia</c:v>
                </c:pt>
                <c:pt idx="5">
                  <c:v>Fatigue</c:v>
                </c:pt>
                <c:pt idx="6">
                  <c:v>Confusion</c:v>
                </c:pt>
                <c:pt idx="7">
                  <c:v>Diarrhoea</c:v>
                </c:pt>
                <c:pt idx="8">
                  <c:v>Altered Sense of Taste</c:v>
                </c:pt>
                <c:pt idx="9">
                  <c:v>Vomitting</c:v>
                </c:pt>
                <c:pt idx="10">
                  <c:v>Sore Throat</c:v>
                </c:pt>
                <c:pt idx="11">
                  <c:v>Headache</c:v>
                </c:pt>
              </c:strCache>
            </c:strRef>
          </c:cat>
          <c:val>
            <c:numRef>
              <c:f>Sheet5!$J$10:$J$21</c:f>
              <c:numCache>
                <c:formatCode>###0.0</c:formatCode>
                <c:ptCount val="12"/>
                <c:pt idx="0">
                  <c:v>73.73737373737373</c:v>
                </c:pt>
                <c:pt idx="1">
                  <c:v>86.868686868686765</c:v>
                </c:pt>
                <c:pt idx="2">
                  <c:v>87.142857142857039</c:v>
                </c:pt>
                <c:pt idx="3">
                  <c:v>12.121212121212105</c:v>
                </c:pt>
                <c:pt idx="4">
                  <c:v>12.121212121212105</c:v>
                </c:pt>
                <c:pt idx="5">
                  <c:v>25.25252525252521</c:v>
                </c:pt>
                <c:pt idx="6">
                  <c:v>6.0606060606060606</c:v>
                </c:pt>
                <c:pt idx="7">
                  <c:v>8.0808080808080813</c:v>
                </c:pt>
                <c:pt idx="8">
                  <c:v>6.0606060606060606</c:v>
                </c:pt>
                <c:pt idx="9">
                  <c:v>5.0505050505050439</c:v>
                </c:pt>
                <c:pt idx="10">
                  <c:v>9.0909090909091006</c:v>
                </c:pt>
                <c:pt idx="11">
                  <c:v>16.16161616161618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5B-4481-8546-63457CD26622}"/>
            </c:ext>
          </c:extLst>
        </c:ser>
        <c:ser>
          <c:idx val="2"/>
          <c:order val="2"/>
          <c:tx>
            <c:strRef>
              <c:f>Sheet5!$K$9</c:f>
              <c:strCache>
                <c:ptCount val="1"/>
                <c:pt idx="0">
                  <c:v>Kuwait MH
(N-50)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Sheet5!$H$10:$H$21</c:f>
              <c:strCache>
                <c:ptCount val="12"/>
                <c:pt idx="0">
                  <c:v>Cough</c:v>
                </c:pt>
                <c:pt idx="1">
                  <c:v>Fever</c:v>
                </c:pt>
                <c:pt idx="2">
                  <c:v>Dyspnea</c:v>
                </c:pt>
                <c:pt idx="3">
                  <c:v>Altered sense of smell</c:v>
                </c:pt>
                <c:pt idx="4">
                  <c:v>Anorexia</c:v>
                </c:pt>
                <c:pt idx="5">
                  <c:v>Fatigue</c:v>
                </c:pt>
                <c:pt idx="6">
                  <c:v>Confusion</c:v>
                </c:pt>
                <c:pt idx="7">
                  <c:v>Diarrhoea</c:v>
                </c:pt>
                <c:pt idx="8">
                  <c:v>Altered Sense of Taste</c:v>
                </c:pt>
                <c:pt idx="9">
                  <c:v>Vomitting</c:v>
                </c:pt>
                <c:pt idx="10">
                  <c:v>Sore Throat</c:v>
                </c:pt>
                <c:pt idx="11">
                  <c:v>Headache</c:v>
                </c:pt>
              </c:strCache>
            </c:strRef>
          </c:cat>
          <c:val>
            <c:numRef>
              <c:f>Sheet5!$K$10:$K$21</c:f>
              <c:numCache>
                <c:formatCode>###0.0</c:formatCode>
                <c:ptCount val="12"/>
                <c:pt idx="0">
                  <c:v>84</c:v>
                </c:pt>
                <c:pt idx="1">
                  <c:v>80</c:v>
                </c:pt>
                <c:pt idx="2">
                  <c:v>36</c:v>
                </c:pt>
                <c:pt idx="3">
                  <c:v>4</c:v>
                </c:pt>
                <c:pt idx="4">
                  <c:v>2</c:v>
                </c:pt>
                <c:pt idx="5">
                  <c:v>4</c:v>
                </c:pt>
                <c:pt idx="6" formatCode="General">
                  <c:v>0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26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5B-4481-8546-63457CD26622}"/>
            </c:ext>
          </c:extLst>
        </c:ser>
        <c:dLbls>
          <c:showVal val="1"/>
        </c:dLbls>
        <c:gapWidth val="444"/>
        <c:overlap val="-90"/>
        <c:axId val="182057600"/>
        <c:axId val="184164736"/>
      </c:barChart>
      <c:catAx>
        <c:axId val="1820576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64736"/>
        <c:crosses val="autoZero"/>
        <c:auto val="1"/>
        <c:lblAlgn val="ctr"/>
        <c:lblOffset val="100"/>
      </c:catAx>
      <c:valAx>
        <c:axId val="184164736"/>
        <c:scaling>
          <c:orientation val="minMax"/>
        </c:scaling>
        <c:delete val="1"/>
        <c:axPos val="l"/>
        <c:numFmt formatCode="###0.0" sourceLinked="1"/>
        <c:majorTickMark val="none"/>
        <c:tickLblPos val="nextTo"/>
        <c:crossAx val="18205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729603869703876"/>
          <c:y val="1.428826174295417E-2"/>
          <c:w val="0.43131182141663482"/>
          <c:h val="0.1063744210863241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0.2985</cdr:x>
      <cdr:y>0.10655</cdr:y>
    </cdr:from>
    <cdr:to>
      <cdr:x>0.70149</cdr:x>
      <cdr:y>0.22679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300240" y="463626"/>
          <a:ext cx="1755360" cy="523205"/>
        </a:xfrm>
        <a:prstGeom xmlns:a="http://schemas.openxmlformats.org/drawingml/2006/main" prst="rect">
          <a:avLst/>
        </a:prstGeom>
        <a:solidFill xmlns:a="http://schemas.openxmlformats.org/drawingml/2006/main">
          <a:srgbClr val="00FFFF"/>
        </a:solidFill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Male Death	  10</a:t>
          </a:r>
        </a:p>
        <a:p xmlns:a="http://schemas.openxmlformats.org/drawingml/2006/main">
          <a:pPr algn="ctr"/>
          <a:r>
            <a:rPr lang="en-US" sz="1400" dirty="0"/>
            <a:t>Female Death  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8F0AD-E3C0-4118-AF74-03544C2F610F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28DC-2413-4DE3-A9D7-BC8286E18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555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33E96-F078-4B3D-A8F4-F1AF21EBC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30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3ACEDA-BFB1-4228-BCF6-358E1AA6C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657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1252400" y="469129"/>
            <a:ext cx="96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3" cstate="print">
            <a:alphaModFix/>
          </a:blip>
          <a:srcRect l="48250" b="42676"/>
          <a:stretch/>
        </p:blipFill>
        <p:spPr>
          <a:xfrm flipH="1">
            <a:off x="10090568" y="4535034"/>
            <a:ext cx="2101433" cy="2322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5003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426FBBA-E82A-4FC9-BF7D-117D9536BC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291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 rotWithShape="1">
          <a:blip r:embed="rId3" cstate="print">
            <a:alphaModFix/>
          </a:blip>
          <a:srcRect l="48250" b="42676"/>
          <a:stretch/>
        </p:blipFill>
        <p:spPr>
          <a:xfrm rot="10800000" flipH="1">
            <a:off x="-856706" y="-696481"/>
            <a:ext cx="3100903" cy="3427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615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 1">
  <p:cSld name="Title and number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 flipH="1">
            <a:off x="3216400" y="2963300"/>
            <a:ext cx="5759200" cy="2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 flipH="1">
            <a:off x="3216400" y="5264400"/>
            <a:ext cx="5759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31800" y="1442169"/>
            <a:ext cx="2728400" cy="153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2" name="Google Shape;123;p20"/>
          <p:cNvGrpSpPr/>
          <p:nvPr/>
        </p:nvGrpSpPr>
        <p:grpSpPr>
          <a:xfrm>
            <a:off x="-1356800" y="-1542183"/>
            <a:ext cx="4573200" cy="7800432"/>
            <a:chOff x="118950" y="-599425"/>
            <a:chExt cx="3429900" cy="5850324"/>
          </a:xfrm>
        </p:grpSpPr>
        <p:sp>
          <p:nvSpPr>
            <p:cNvPr id="124" name="Google Shape;124;p20"/>
            <p:cNvSpPr/>
            <p:nvPr/>
          </p:nvSpPr>
          <p:spPr>
            <a:xfrm>
              <a:off x="334131" y="3675599"/>
              <a:ext cx="1575300" cy="15753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118950" y="-599425"/>
              <a:ext cx="3429900" cy="34299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26" name="Google Shape;126;p20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 rot="10800000">
              <a:off x="816266" y="4186721"/>
              <a:ext cx="587517" cy="58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0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 rot="10800000">
              <a:off x="1087555" y="435337"/>
              <a:ext cx="1430530" cy="1427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20"/>
          <p:cNvPicPr preferRelativeResize="0"/>
          <p:nvPr/>
        </p:nvPicPr>
        <p:blipFill rotWithShape="1">
          <a:blip r:embed="rId5" cstate="print">
            <a:alphaModFix/>
          </a:blip>
          <a:srcRect l="48250" b="42676"/>
          <a:stretch/>
        </p:blipFill>
        <p:spPr>
          <a:xfrm flipH="1">
            <a:off x="9976551" y="3954516"/>
            <a:ext cx="2846131" cy="314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05139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329D27-8E5F-4267-836A-32F034E0AC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589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91A15-B768-4FF0-A347-07E141BD81E1}" type="datetimeFigureOut">
              <a:rPr lang="en-SG" smtClean="0"/>
              <a:pPr/>
              <a:t>7/9/2020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E50D3D-A315-4F63-99F5-D76279684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05" y="1914861"/>
            <a:ext cx="11553713" cy="23774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SG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How much do we know about the invisible Enemy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b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Management in Bangladesh</a:t>
            </a:r>
            <a:b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SG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D2A0D-C10F-454B-B3B5-7D14AADA0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841" y="4319416"/>
            <a:ext cx="11392347" cy="2162176"/>
          </a:xfrm>
        </p:spPr>
        <p:txBody>
          <a:bodyPr>
            <a:noAutofit/>
          </a:bodyPr>
          <a:lstStyle/>
          <a:p>
            <a:pPr algn="r"/>
            <a:r>
              <a:rPr lang="en-SG" sz="3600" b="1" dirty="0" err="1" smtClean="0">
                <a:solidFill>
                  <a:schemeClr val="tx2"/>
                </a:solidFill>
              </a:rPr>
              <a:t>Dr.</a:t>
            </a:r>
            <a:r>
              <a:rPr lang="en-SG" sz="3600" b="1" dirty="0" smtClean="0">
                <a:solidFill>
                  <a:schemeClr val="tx2"/>
                </a:solidFill>
              </a:rPr>
              <a:t> </a:t>
            </a:r>
            <a:r>
              <a:rPr lang="en-SG" sz="3600" b="1" dirty="0" err="1" smtClean="0">
                <a:solidFill>
                  <a:schemeClr val="tx2"/>
                </a:solidFill>
              </a:rPr>
              <a:t>Quazi</a:t>
            </a:r>
            <a:r>
              <a:rPr lang="en-SG" sz="3600" b="1" dirty="0" smtClean="0">
                <a:solidFill>
                  <a:schemeClr val="tx2"/>
                </a:solidFill>
              </a:rPr>
              <a:t> </a:t>
            </a:r>
            <a:r>
              <a:rPr lang="en-SG" sz="3600" b="1" dirty="0" err="1" smtClean="0">
                <a:solidFill>
                  <a:schemeClr val="tx2"/>
                </a:solidFill>
              </a:rPr>
              <a:t>Tarikul</a:t>
            </a:r>
            <a:r>
              <a:rPr lang="en-SG" sz="3600" b="1" dirty="0" smtClean="0">
                <a:solidFill>
                  <a:schemeClr val="tx2"/>
                </a:solidFill>
              </a:rPr>
              <a:t> Islam</a:t>
            </a:r>
          </a:p>
          <a:p>
            <a:pPr algn="r"/>
            <a:r>
              <a:rPr lang="en-SG" sz="2800" b="1" dirty="0" smtClean="0">
                <a:solidFill>
                  <a:schemeClr val="tx1"/>
                </a:solidFill>
              </a:rPr>
              <a:t>Professor of Medicine</a:t>
            </a:r>
          </a:p>
          <a:p>
            <a:pPr algn="r"/>
            <a:r>
              <a:rPr lang="en-SG" sz="2800" b="1" dirty="0" smtClean="0">
                <a:solidFill>
                  <a:schemeClr val="tx1"/>
                </a:solidFill>
              </a:rPr>
              <a:t>Member, National Technical Advisory Committee on COVID-19</a:t>
            </a:r>
          </a:p>
          <a:p>
            <a:pPr algn="r"/>
            <a:r>
              <a:rPr lang="en-SG" sz="2800" b="1" dirty="0" smtClean="0"/>
              <a:t>                                                          </a:t>
            </a:r>
            <a:r>
              <a:rPr lang="en-SG" sz="2800" b="1" dirty="0" smtClean="0">
                <a:latin typeface="Bookman Old Style" panose="02050604050505020204" pitchFamily="18" charset="0"/>
              </a:rPr>
              <a:t>     </a:t>
            </a:r>
            <a:r>
              <a:rPr lang="en-SG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prof.tarik@gmail.com</a:t>
            </a:r>
            <a:endParaRPr lang="en-SG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r"/>
            <a:endParaRPr lang="en-SG" sz="2800" dirty="0"/>
          </a:p>
        </p:txBody>
      </p:sp>
      <p:sp>
        <p:nvSpPr>
          <p:cNvPr id="4" name="Rectangle 3"/>
          <p:cNvSpPr/>
          <p:nvPr/>
        </p:nvSpPr>
        <p:spPr>
          <a:xfrm>
            <a:off x="4072193" y="404098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R\Desktop\COVID-19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1" r="10718" b="4146"/>
          <a:stretch/>
        </p:blipFill>
        <p:spPr bwMode="auto">
          <a:xfrm>
            <a:off x="10357942" y="123255"/>
            <a:ext cx="1692164" cy="16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027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30" y="258872"/>
            <a:ext cx="10972800" cy="81318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Global: Health workers silenced, exposed and attacked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1891" y="1347305"/>
            <a:ext cx="11918730" cy="4769726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FF0000"/>
              </a:buClr>
            </a:pPr>
            <a:r>
              <a:rPr lang="en-US" sz="9600" dirty="0" smtClean="0"/>
              <a:t>There is currently no systematic global tracking of how many health and essential workers have died after contracting COVID-19.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However, Amnesty International has collated and analyzed a wide range of available data that shows that over </a:t>
            </a:r>
            <a:r>
              <a:rPr lang="en-US" sz="9600" dirty="0" smtClean="0">
                <a:solidFill>
                  <a:srgbClr val="FF0000"/>
                </a:solidFill>
              </a:rPr>
              <a:t>3000 health workers are known to have died </a:t>
            </a:r>
            <a:r>
              <a:rPr lang="en-US" sz="9600" dirty="0" smtClean="0"/>
              <a:t>after contracting COVID-19 in </a:t>
            </a:r>
            <a:r>
              <a:rPr lang="en-US" sz="9600" dirty="0" smtClean="0">
                <a:solidFill>
                  <a:srgbClr val="FF0000"/>
                </a:solidFill>
              </a:rPr>
              <a:t>79 countries around the world.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According to Amnesty International’s monitoring, the countries with the highest numbers of health worker deaths thus far include the </a:t>
            </a:r>
            <a:r>
              <a:rPr lang="en-US" sz="9600" dirty="0" smtClean="0">
                <a:solidFill>
                  <a:srgbClr val="FF0000"/>
                </a:solidFill>
              </a:rPr>
              <a:t>USA (507), Russia (545), UK (540)</a:t>
            </a:r>
            <a:r>
              <a:rPr lang="en-US" sz="9600" dirty="0" smtClean="0"/>
              <a:t>, including 262 social care workers), </a:t>
            </a:r>
            <a:r>
              <a:rPr lang="en-US" sz="9600" dirty="0" smtClean="0">
                <a:solidFill>
                  <a:srgbClr val="FF0000"/>
                </a:solidFill>
              </a:rPr>
              <a:t>Brazil (351), Mexico (248), </a:t>
            </a:r>
            <a:r>
              <a:rPr lang="en-US" sz="9600" dirty="0" smtClean="0"/>
              <a:t>Italy (188), Egypt (111), Iran (91), Ecuador (82) and Spain (63). 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Health workers reported serious shortages of </a:t>
            </a:r>
            <a:r>
              <a:rPr lang="en-US" sz="9600" dirty="0" smtClean="0">
                <a:solidFill>
                  <a:srgbClr val="FF0000"/>
                </a:solidFill>
              </a:rPr>
              <a:t>personal protective equipment (PPE) </a:t>
            </a:r>
            <a:r>
              <a:rPr lang="en-US" sz="9600" dirty="0" smtClean="0"/>
              <a:t>in nearly all of the </a:t>
            </a:r>
            <a:r>
              <a:rPr lang="en-US" sz="9600" dirty="0" smtClean="0">
                <a:solidFill>
                  <a:srgbClr val="FF0000"/>
                </a:solidFill>
              </a:rPr>
              <a:t>63 countries </a:t>
            </a:r>
            <a:r>
              <a:rPr lang="en-US" sz="9600" dirty="0" smtClean="0"/>
              <a:t>and territories surveyed by Amnesty International.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438" y="6318610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03" y="404315"/>
            <a:ext cx="11572874" cy="4482995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doctor working </a:t>
            </a:r>
            <a:r>
              <a:rPr lang="en-US" sz="2400" dirty="0" smtClean="0"/>
              <a:t>in Mexico City told Amnesty International that doctors were spending about </a:t>
            </a:r>
            <a:r>
              <a:rPr lang="en-US" sz="2400" dirty="0" smtClean="0">
                <a:solidFill>
                  <a:srgbClr val="FF0000"/>
                </a:solidFill>
              </a:rPr>
              <a:t>12% of their monthly salaries buying their own PPE</a:t>
            </a:r>
            <a:r>
              <a:rPr lang="en-US" sz="2400" dirty="0" smtClean="0"/>
              <a:t>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In addition to a </a:t>
            </a:r>
            <a:r>
              <a:rPr lang="en-US" sz="2400" dirty="0" smtClean="0">
                <a:solidFill>
                  <a:srgbClr val="FF0000"/>
                </a:solidFill>
              </a:rPr>
              <a:t>global shortage of supply</a:t>
            </a:r>
            <a:r>
              <a:rPr lang="en-US" sz="2400" dirty="0" smtClean="0"/>
              <a:t>, trade restrictions may have aggravated this problem. In June 2020, 56 countries and two </a:t>
            </a:r>
            <a:r>
              <a:rPr lang="en-US" sz="2400" dirty="0" smtClean="0">
                <a:solidFill>
                  <a:srgbClr val="FF0000"/>
                </a:solidFill>
              </a:rPr>
              <a:t>trade blocs </a:t>
            </a:r>
            <a:r>
              <a:rPr lang="en-US" sz="2400" dirty="0" smtClean="0"/>
              <a:t>(the European Union and the Eurasian Economic Union) had put in place measures to either ban or restrict the export of some, or all, forms of PPE or its components.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Amnesty International documented several cases where health and essential workers experienced </a:t>
            </a:r>
            <a:r>
              <a:rPr lang="en-US" sz="2400" dirty="0" smtClean="0">
                <a:solidFill>
                  <a:srgbClr val="FF0000"/>
                </a:solidFill>
              </a:rPr>
              <a:t>stigma and violence because of their jobs. </a:t>
            </a:r>
            <a:r>
              <a:rPr lang="en-US" sz="2400" dirty="0" smtClean="0"/>
              <a:t>For example, a nurse in Mexico was reportedly drenched with chlorine while walking on the street, and in the </a:t>
            </a:r>
            <a:r>
              <a:rPr lang="en-US" sz="2400" dirty="0" smtClean="0">
                <a:solidFill>
                  <a:srgbClr val="FF0000"/>
                </a:solidFill>
              </a:rPr>
              <a:t>Philippines</a:t>
            </a:r>
            <a:r>
              <a:rPr lang="en-US" sz="2400" dirty="0" smtClean="0"/>
              <a:t>, attackers poured bleach in the face of a hospital utility worker.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2376" y="6334375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77" y="5020310"/>
            <a:ext cx="118083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400" b="1" cap="all" dirty="0">
                <a:solidFill>
                  <a:schemeClr val="tx2"/>
                </a:solidFill>
              </a:rPr>
              <a:t>TAKE ACTION AND ADD YOUR VOICE</a:t>
            </a:r>
          </a:p>
          <a:p>
            <a:pPr algn="ctr">
              <a:buClr>
                <a:srgbClr val="FF0000"/>
              </a:buClr>
            </a:pPr>
            <a:endParaRPr lang="en-US" sz="1000" b="1" dirty="0">
              <a:solidFill>
                <a:schemeClr val="tx2"/>
              </a:solidFill>
            </a:endParaRPr>
          </a:p>
          <a:p>
            <a:pPr algn="ctr">
              <a:buClr>
                <a:srgbClr val="FF0000"/>
              </a:buClr>
            </a:pPr>
            <a:r>
              <a:rPr lang="en-US" sz="3000" dirty="0">
                <a:solidFill>
                  <a:srgbClr val="FF0000"/>
                </a:solidFill>
              </a:rPr>
              <a:t>Let’s Protect Health and Essential Workers Everywhere in the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83" b="4240"/>
          <a:stretch/>
        </p:blipFill>
        <p:spPr bwMode="auto">
          <a:xfrm>
            <a:off x="2440907" y="206562"/>
            <a:ext cx="7633259" cy="65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25609" y="472970"/>
            <a:ext cx="3421118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5089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0A1B60-4E37-46C4-969F-A7099892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CD4D2E-9DE2-4509-BA3D-2F25BACAFCD0}"/>
              </a:ext>
            </a:extLst>
          </p:cNvPr>
          <p:cNvSpPr txBox="1"/>
          <p:nvPr/>
        </p:nvSpPr>
        <p:spPr>
          <a:xfrm>
            <a:off x="652069" y="234922"/>
            <a:ext cx="106290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Bangladesh 1st case was reported 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March 08,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941930-853D-4001-9784-40CD61A9C3A2}"/>
              </a:ext>
            </a:extLst>
          </p:cNvPr>
          <p:cNvSpPr txBox="1"/>
          <p:nvPr/>
        </p:nvSpPr>
        <p:spPr>
          <a:xfrm>
            <a:off x="904446" y="5668971"/>
            <a:ext cx="10723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It has already cost thousands of life and is a national burden both in health sector and in economic sector</a:t>
            </a:r>
          </a:p>
        </p:txBody>
      </p:sp>
    </p:spTree>
    <p:extLst>
      <p:ext uri="{BB962C8B-B14F-4D97-AF65-F5344CB8AC3E}">
        <p14:creationId xmlns="" xmlns:p14="http://schemas.microsoft.com/office/powerpoint/2010/main" val="397741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Bangladesh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As on 24.7.2020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Total Tests :           1,091,034</a:t>
            </a:r>
          </a:p>
          <a:p>
            <a:pPr>
              <a:buNone/>
            </a:pPr>
            <a:r>
              <a:rPr lang="en-US" b="1" dirty="0" smtClean="0"/>
              <a:t>Total Cases :          218,658</a:t>
            </a:r>
          </a:p>
          <a:p>
            <a:pPr>
              <a:buNone/>
            </a:pPr>
            <a:r>
              <a:rPr lang="en-US" b="1" dirty="0" smtClean="0"/>
              <a:t>Total Death :         2836 ( </a:t>
            </a:r>
            <a:r>
              <a:rPr lang="en-US" b="1" dirty="0" smtClean="0">
                <a:solidFill>
                  <a:srgbClr val="FF0000"/>
                </a:solidFill>
              </a:rPr>
              <a:t>1.3%</a:t>
            </a:r>
            <a:r>
              <a:rPr lang="en-US" b="1" dirty="0" smtClean="0"/>
              <a:t>)</a:t>
            </a:r>
          </a:p>
          <a:p>
            <a:pPr>
              <a:buNone/>
            </a:pPr>
            <a:r>
              <a:rPr lang="en-US" b="1" dirty="0" smtClean="0"/>
              <a:t>Total Recovered : 120,976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63BC51-CEB3-4CFD-9235-5634208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69" y="2330340"/>
            <a:ext cx="10515600" cy="952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Presentation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17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02" y="132744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Features 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2574290"/>
              </p:ext>
            </p:extLst>
          </p:nvPr>
        </p:nvGraphicFramePr>
        <p:xfrm>
          <a:off x="1188871" y="1690688"/>
          <a:ext cx="9814258" cy="3587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7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3873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latin typeface="+mn-lt"/>
                        </a:rPr>
                        <a:t>Cough and shortness of breath </a:t>
                      </a:r>
                      <a:r>
                        <a:rPr lang="en-GB" sz="2400" dirty="0">
                          <a:latin typeface="+mn-lt"/>
                        </a:rPr>
                        <a:t>or difficulty breathing plus at least 2 may indicate </a:t>
                      </a:r>
                      <a:r>
                        <a:rPr lang="en-GB" sz="2400" dirty="0" smtClean="0">
                          <a:latin typeface="+mn-lt"/>
                        </a:rPr>
                        <a:t>COVID-19 (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not always applicable</a:t>
                      </a:r>
                      <a:r>
                        <a:rPr lang="en-GB" sz="2400" dirty="0" smtClean="0">
                          <a:latin typeface="+mn-lt"/>
                        </a:rPr>
                        <a:t>)</a:t>
                      </a:r>
                      <a:endParaRPr lang="en-GB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754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Fever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Repeated shaking with 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Muscle pain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Headache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Sore throat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New loss of taste or smell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88871" y="5799276"/>
            <a:ext cx="9814258" cy="603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CDC. Symptoms of Coronavirus. CDC. Available at https://www.cdc.gov/coronavirus/2019-ncov/symptoms-testing/symptoms.html. March 20, 2020; Accessed: April 28, 2020.</a:t>
            </a:r>
            <a:endParaRPr lang="en-US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7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1241" y="2251701"/>
            <a:ext cx="9416320" cy="444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38" y="287189"/>
            <a:ext cx="11587655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According to a study of nearly </a:t>
            </a:r>
            <a:r>
              <a:rPr lang="en-US" sz="2800" dirty="0">
                <a:solidFill>
                  <a:srgbClr val="FF0000"/>
                </a:solidFill>
              </a:rPr>
              <a:t>56,000 laboratory confirmed cases</a:t>
            </a:r>
            <a:r>
              <a:rPr lang="en-US" sz="2800" dirty="0"/>
              <a:t> cited in the WHO report, the most common symptom, experienced by </a:t>
            </a:r>
            <a:r>
              <a:rPr lang="en-US" sz="2800" dirty="0">
                <a:solidFill>
                  <a:srgbClr val="FF0000"/>
                </a:solidFill>
              </a:rPr>
              <a:t>88%</a:t>
            </a:r>
            <a:r>
              <a:rPr lang="en-US" sz="2800" dirty="0"/>
              <a:t> of confirmed patients, is a </a:t>
            </a:r>
            <a:r>
              <a:rPr lang="en-US" sz="2800" dirty="0">
                <a:solidFill>
                  <a:srgbClr val="FF0000"/>
                </a:solidFill>
              </a:rPr>
              <a:t>fever.</a:t>
            </a:r>
          </a:p>
        </p:txBody>
      </p:sp>
    </p:spTree>
    <p:extLst>
      <p:ext uri="{BB962C8B-B14F-4D97-AF65-F5344CB8AC3E}">
        <p14:creationId xmlns:p14="http://schemas.microsoft.com/office/powerpoint/2010/main" xmlns="" val="148048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19" y="1180448"/>
            <a:ext cx="5410200" cy="49260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52247" y="1199169"/>
            <a:ext cx="5927680" cy="5068891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Patient may not feel SOB in the early stage of the disease though there is hypoxia- known as </a:t>
            </a:r>
            <a:r>
              <a:rPr lang="en-US" sz="2400" b="1" dirty="0" smtClean="0">
                <a:solidFill>
                  <a:srgbClr val="FF0000"/>
                </a:solidFill>
              </a:rPr>
              <a:t>Happy Hypoxia. 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Those who could not be diagnosed between 8-10 days that they have bi lateral lung infiltrates, their course of the disease and prognosis goes worst.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These group of patients proceeds to Severe /Critical.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0781" y="247427"/>
            <a:ext cx="5948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Check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Home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980" y="128635"/>
            <a:ext cx="6445469" cy="8803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Manifestations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5607"/>
            <a:ext cx="9882352" cy="441595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Asymptomatic (5%-80%)</a:t>
            </a:r>
            <a:r>
              <a:rPr lang="en-US" sz="2400" b="1" baseline="30000" dirty="0">
                <a:solidFill>
                  <a:schemeClr val="tx2"/>
                </a:solidFill>
              </a:rPr>
              <a:t>1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In USA 40% ( The Mirror, 13 June)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Presymptomatic</a:t>
            </a:r>
            <a:r>
              <a:rPr lang="en-US" sz="2400" b="1" baseline="30000" dirty="0">
                <a:solidFill>
                  <a:schemeClr val="tx2"/>
                </a:solidFill>
              </a:rPr>
              <a:t>2,3</a:t>
            </a:r>
            <a:r>
              <a:rPr lang="en-US" sz="2400" b="1" dirty="0"/>
              <a:t> 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Initially </a:t>
            </a:r>
            <a:r>
              <a:rPr lang="en-GB" sz="2000" b="1" dirty="0"/>
              <a:t>asymptomatic (1-3 days), later develops symptoms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Accounts </a:t>
            </a:r>
            <a:r>
              <a:rPr lang="en-GB" sz="2000" b="1" dirty="0"/>
              <a:t>for 6%-12% disease transmission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To </a:t>
            </a:r>
            <a:r>
              <a:rPr lang="en-GB" sz="2000" b="1" dirty="0"/>
              <a:t>prevent transmission, limiting contacts may not be enough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Supports </a:t>
            </a:r>
            <a:r>
              <a:rPr lang="en-GB" sz="2000" b="1" dirty="0"/>
              <a:t>social distancing, wearing surgical masks at population level.</a:t>
            </a:r>
            <a:endParaRPr lang="en-US" sz="2000" b="1" dirty="0"/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Symptomatic</a:t>
            </a:r>
            <a:r>
              <a:rPr lang="en-US" sz="24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6286" y="5423093"/>
            <a:ext cx="10522423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1. https://www.cebm.net/covid-19/covid-19-what-proportion-are-asymptomatic/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2. Wei WE, et al. MMWR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Morb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Mortal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Wkly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Rep. 2020 Apr 1.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: 10.15585/mmwr.mm6914e1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fr-F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Qian G, et al. Clin Infect Dis2020;ciaa316. doi:10.1093/cid/ciaa316</a:t>
            </a:r>
            <a:endParaRPr lang="en-US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74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4" y="1269117"/>
            <a:ext cx="11251324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 69 year old man had </a:t>
            </a:r>
            <a:r>
              <a:rPr lang="en-US" sz="2800" dirty="0" smtClean="0">
                <a:solidFill>
                  <a:srgbClr val="FF0000"/>
                </a:solidFill>
              </a:rPr>
              <a:t>2 days low grade temperature </a:t>
            </a:r>
            <a:r>
              <a:rPr lang="en-US" sz="2800" dirty="0" smtClean="0">
                <a:solidFill>
                  <a:schemeClr val="tx2"/>
                </a:solidFill>
              </a:rPr>
              <a:t>without cough, sore throat and SOB had </a:t>
            </a:r>
            <a:r>
              <a:rPr lang="en-US" sz="2800" dirty="0" smtClean="0">
                <a:solidFill>
                  <a:srgbClr val="FF0000"/>
                </a:solidFill>
              </a:rPr>
              <a:t>severe fatigue </a:t>
            </a:r>
            <a:r>
              <a:rPr lang="en-US" sz="2800" dirty="0" smtClean="0">
                <a:solidFill>
                  <a:schemeClr val="tx2"/>
                </a:solidFill>
              </a:rPr>
              <a:t>only passed 7 days at home.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He was checking saturation at home which remains between 95 – 96% so he did not do any investigations. </a:t>
            </a:r>
            <a:r>
              <a:rPr lang="en-US" sz="2800" dirty="0" smtClean="0">
                <a:solidFill>
                  <a:srgbClr val="FF0000"/>
                </a:solidFill>
              </a:rPr>
              <a:t>On 9</a:t>
            </a:r>
            <a:r>
              <a:rPr lang="en-US" sz="2800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>
                <a:solidFill>
                  <a:srgbClr val="FF0000"/>
                </a:solidFill>
              </a:rPr>
              <a:t> day of illness </a:t>
            </a:r>
            <a:r>
              <a:rPr lang="en-US" sz="2800" dirty="0" smtClean="0">
                <a:solidFill>
                  <a:schemeClr val="tx2"/>
                </a:solidFill>
              </a:rPr>
              <a:t>he has been investigated for RT-PCR for COVID came negative. </a:t>
            </a:r>
            <a:r>
              <a:rPr lang="en-US" sz="2800" dirty="0" smtClean="0">
                <a:solidFill>
                  <a:srgbClr val="FF0000"/>
                </a:solidFill>
              </a:rPr>
              <a:t>On 10</a:t>
            </a:r>
            <a:r>
              <a:rPr lang="en-US" sz="2800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>
                <a:solidFill>
                  <a:srgbClr val="FF0000"/>
                </a:solidFill>
              </a:rPr>
              <a:t> day CRP,  </a:t>
            </a:r>
            <a:r>
              <a:rPr lang="en-US" sz="2800" dirty="0" err="1" smtClean="0">
                <a:solidFill>
                  <a:srgbClr val="FF0000"/>
                </a:solidFill>
              </a:rPr>
              <a:t>Ferritin</a:t>
            </a:r>
            <a:r>
              <a:rPr lang="en-US" sz="2800" dirty="0" smtClean="0">
                <a:solidFill>
                  <a:srgbClr val="FF0000"/>
                </a:solidFill>
              </a:rPr>
              <a:t>, LDH, D-</a:t>
            </a:r>
            <a:r>
              <a:rPr lang="en-US" sz="2800" dirty="0" err="1" smtClean="0">
                <a:solidFill>
                  <a:srgbClr val="FF0000"/>
                </a:solidFill>
              </a:rPr>
              <a:t>dimer</a:t>
            </a:r>
            <a:r>
              <a:rPr lang="en-US" sz="2800" dirty="0" smtClean="0">
                <a:solidFill>
                  <a:srgbClr val="FF0000"/>
                </a:solidFill>
              </a:rPr>
              <a:t> and HRCT Lung. All investigations were very high with HRCT chest shows 60 % of lung infiltrates as GGO and crazy paving.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5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Spectrum of Clinical Syndromes 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Associated </a:t>
            </a:r>
            <a:r>
              <a:rPr lang="en-US" sz="4000" b="1" dirty="0">
                <a:solidFill>
                  <a:srgbClr val="FF0000"/>
                </a:solidFill>
              </a:rPr>
              <a:t>with </a:t>
            </a:r>
            <a:r>
              <a:rPr lang="en-US" sz="4000" b="1" dirty="0" smtClean="0">
                <a:solidFill>
                  <a:srgbClr val="FF0000"/>
                </a:solidFill>
              </a:rPr>
              <a:t>COVID-19 Infection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30010" y="6309055"/>
            <a:ext cx="515007" cy="501647"/>
          </a:xfrm>
        </p:spPr>
        <p:txBody>
          <a:bodyPr>
            <a:normAutofit/>
          </a:bodyPr>
          <a:lstStyle/>
          <a:p>
            <a:fld id="{446C25DB-F9FA-4E68-BDC1-CCEFF259B229}" type="slidenum">
              <a:rPr lang="en-US" smtClean="0">
                <a:solidFill>
                  <a:schemeClr val="tx2"/>
                </a:solidFill>
              </a:rPr>
              <a:pPr/>
              <a:t>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941820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Mild illness(ILI)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701" y="2529062"/>
            <a:ext cx="55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  Pneumonia (Moderate)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317" y="3116305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Severe Pneumonia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795" y="3687205"/>
            <a:ext cx="569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Acute Respiratory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</a:rPr>
              <a:t>Distress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</a:rPr>
              <a:t>Syndrome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1579" y="4290655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Sepsis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4749" y="5008202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Septic shock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4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hevron 7">
            <a:extLst>
              <a:ext uri="{FF2B5EF4-FFF2-40B4-BE49-F238E27FC236}">
                <a16:creationId xmlns="" xmlns:a16="http://schemas.microsoft.com/office/drawing/2014/main" id="{1CF495A1-7483-424C-80F8-B5D0E3CE788E}"/>
              </a:ext>
            </a:extLst>
          </p:cNvPr>
          <p:cNvSpPr/>
          <p:nvPr/>
        </p:nvSpPr>
        <p:spPr>
          <a:xfrm>
            <a:off x="8627617" y="1616723"/>
            <a:ext cx="2532295" cy="893484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0F0821EE-DA0B-47F8-8DDC-479576EDF768}"/>
              </a:ext>
            </a:extLst>
          </p:cNvPr>
          <p:cNvSpPr/>
          <p:nvPr/>
        </p:nvSpPr>
        <p:spPr>
          <a:xfrm>
            <a:off x="8627617" y="2588243"/>
            <a:ext cx="2610386" cy="39337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Chevron 4">
            <a:extLst>
              <a:ext uri="{FF2B5EF4-FFF2-40B4-BE49-F238E27FC236}">
                <a16:creationId xmlns="" xmlns:a16="http://schemas.microsoft.com/office/drawing/2014/main" id="{5EDA71E5-7E52-461A-BC52-F461389D6F53}"/>
              </a:ext>
            </a:extLst>
          </p:cNvPr>
          <p:cNvSpPr/>
          <p:nvPr/>
        </p:nvSpPr>
        <p:spPr>
          <a:xfrm>
            <a:off x="963886" y="2899069"/>
            <a:ext cx="2532295" cy="89348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5" name="Chevron 5">
            <a:extLst>
              <a:ext uri="{FF2B5EF4-FFF2-40B4-BE49-F238E27FC236}">
                <a16:creationId xmlns="" xmlns:a16="http://schemas.microsoft.com/office/drawing/2014/main" id="{949D5697-A053-48BE-9361-FB4ED78569B5}"/>
              </a:ext>
            </a:extLst>
          </p:cNvPr>
          <p:cNvSpPr/>
          <p:nvPr/>
        </p:nvSpPr>
        <p:spPr>
          <a:xfrm>
            <a:off x="3496184" y="2471621"/>
            <a:ext cx="2532295" cy="893484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6" name="Chevron 6">
            <a:extLst>
              <a:ext uri="{FF2B5EF4-FFF2-40B4-BE49-F238E27FC236}">
                <a16:creationId xmlns="" xmlns:a16="http://schemas.microsoft.com/office/drawing/2014/main" id="{63243306-915D-45FB-8065-7C5E183B538D}"/>
              </a:ext>
            </a:extLst>
          </p:cNvPr>
          <p:cNvSpPr/>
          <p:nvPr/>
        </p:nvSpPr>
        <p:spPr>
          <a:xfrm>
            <a:off x="6061900" y="2044172"/>
            <a:ext cx="2532295" cy="89348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67669881-4CBE-465E-9C74-974FE498AE2F}"/>
              </a:ext>
            </a:extLst>
          </p:cNvPr>
          <p:cNvSpPr/>
          <p:nvPr/>
        </p:nvSpPr>
        <p:spPr>
          <a:xfrm>
            <a:off x="6061900" y="3030987"/>
            <a:ext cx="2565716" cy="34910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1B22A102-1074-4EAE-8518-A39F03F74922}"/>
              </a:ext>
            </a:extLst>
          </p:cNvPr>
          <p:cNvSpPr/>
          <p:nvPr/>
        </p:nvSpPr>
        <p:spPr>
          <a:xfrm>
            <a:off x="3496184" y="3472950"/>
            <a:ext cx="2565717" cy="30490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ABD13B28-AE6B-46E0-87CC-F03925C2C729}"/>
              </a:ext>
            </a:extLst>
          </p:cNvPr>
          <p:cNvSpPr/>
          <p:nvPr/>
        </p:nvSpPr>
        <p:spPr>
          <a:xfrm>
            <a:off x="967924" y="3868933"/>
            <a:ext cx="2532295" cy="265309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73DD046-EC66-4226-A6E8-D66D3AD6C36D}"/>
              </a:ext>
            </a:extLst>
          </p:cNvPr>
          <p:cNvSpPr txBox="1"/>
          <p:nvPr/>
        </p:nvSpPr>
        <p:spPr>
          <a:xfrm>
            <a:off x="1569056" y="2995825"/>
            <a:ext cx="148948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Mild </a:t>
            </a:r>
          </a:p>
          <a:p>
            <a:pPr algn="ctr"/>
            <a:r>
              <a:rPr lang="en-US" altLang="ko-KR" sz="2000" b="1" dirty="0">
                <a:cs typeface="Arial" pitchFamily="34" charset="0"/>
              </a:rPr>
              <a:t>cases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D59DAFC-19F7-4564-BCB7-42E365C0891D}"/>
              </a:ext>
            </a:extLst>
          </p:cNvPr>
          <p:cNvSpPr txBox="1"/>
          <p:nvPr/>
        </p:nvSpPr>
        <p:spPr>
          <a:xfrm>
            <a:off x="6632243" y="2144442"/>
            <a:ext cx="148948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Severe cases 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1DA8631-7D19-4782-B4A4-6E66102D41B4}"/>
              </a:ext>
            </a:extLst>
          </p:cNvPr>
          <p:cNvSpPr txBox="1"/>
          <p:nvPr/>
        </p:nvSpPr>
        <p:spPr>
          <a:xfrm>
            <a:off x="3962400" y="2570133"/>
            <a:ext cx="164778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Moderate cases 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4ADC8CB9-D8F8-42CA-A45E-0D67DC3619ED}"/>
              </a:ext>
            </a:extLst>
          </p:cNvPr>
          <p:cNvSpPr txBox="1"/>
          <p:nvPr/>
        </p:nvSpPr>
        <p:spPr>
          <a:xfrm>
            <a:off x="9223994" y="1718751"/>
            <a:ext cx="148948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Critical cases </a:t>
            </a:r>
          </a:p>
        </p:txBody>
      </p:sp>
      <p:grpSp>
        <p:nvGrpSpPr>
          <p:cNvPr id="2" name="Group 63">
            <a:extLst>
              <a:ext uri="{FF2B5EF4-FFF2-40B4-BE49-F238E27FC236}">
                <a16:creationId xmlns="" xmlns:a16="http://schemas.microsoft.com/office/drawing/2014/main" id="{0630D609-079B-4C63-9393-8D04915CDAFE}"/>
              </a:ext>
            </a:extLst>
          </p:cNvPr>
          <p:cNvGrpSpPr/>
          <p:nvPr/>
        </p:nvGrpSpPr>
        <p:grpSpPr>
          <a:xfrm>
            <a:off x="1110104" y="3916376"/>
            <a:ext cx="2215795" cy="954107"/>
            <a:chOff x="1110104" y="4132029"/>
            <a:chExt cx="2215795" cy="954107"/>
          </a:xfrm>
        </p:grpSpPr>
        <p:sp>
          <p:nvSpPr>
            <p:cNvPr id="65" name="Chevron 50">
              <a:extLst>
                <a:ext uri="{FF2B5EF4-FFF2-40B4-BE49-F238E27FC236}">
                  <a16:creationId xmlns="" xmlns:a16="http://schemas.microsoft.com/office/drawing/2014/main" id="{C9CD1F86-86AA-49CD-8D64-42CE98463099}"/>
                </a:ext>
              </a:extLst>
            </p:cNvPr>
            <p:cNvSpPr/>
            <p:nvPr/>
          </p:nvSpPr>
          <p:spPr>
            <a:xfrm>
              <a:off x="1110104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652C09DE-6661-4F5D-BD71-DF0414527DAB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The clinical symptoms are mild, and there is no sign of pneumonia on imaging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sp>
        <p:nvSpPr>
          <p:cNvPr id="67" name="Chevron 56">
            <a:extLst>
              <a:ext uri="{FF2B5EF4-FFF2-40B4-BE49-F238E27FC236}">
                <a16:creationId xmlns="" xmlns:a16="http://schemas.microsoft.com/office/drawing/2014/main" id="{C1EBE0DB-3029-4093-94C1-FB5818ACCE25}"/>
              </a:ext>
            </a:extLst>
          </p:cNvPr>
          <p:cNvSpPr/>
          <p:nvPr/>
        </p:nvSpPr>
        <p:spPr>
          <a:xfrm>
            <a:off x="1092024" y="4917926"/>
            <a:ext cx="252000" cy="252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56D4CDDE-4CED-449B-BCDA-C13E560525A2}"/>
              </a:ext>
            </a:extLst>
          </p:cNvPr>
          <p:cNvSpPr txBox="1"/>
          <p:nvPr/>
        </p:nvSpPr>
        <p:spPr>
          <a:xfrm>
            <a:off x="1325955" y="4891503"/>
            <a:ext cx="1949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>
                <a:cs typeface="Arial" pitchFamily="34" charset="0"/>
              </a:rPr>
              <a:t>Symptoms may be: fever, cough, sore throat, malaise, headache, muscle pain without shortness of breath or abnormal imaging</a:t>
            </a:r>
            <a:endParaRPr lang="ko-KR" altLang="en-US" sz="1400" dirty="0">
              <a:cs typeface="Arial" pitchFamily="34" charset="0"/>
            </a:endParaRPr>
          </a:p>
        </p:txBody>
      </p:sp>
      <p:grpSp>
        <p:nvGrpSpPr>
          <p:cNvPr id="3" name="Group 68">
            <a:extLst>
              <a:ext uri="{FF2B5EF4-FFF2-40B4-BE49-F238E27FC236}">
                <a16:creationId xmlns="" xmlns:a16="http://schemas.microsoft.com/office/drawing/2014/main" id="{84CD4223-86FE-40A4-B0DD-54C7542759C8}"/>
              </a:ext>
            </a:extLst>
          </p:cNvPr>
          <p:cNvGrpSpPr/>
          <p:nvPr/>
        </p:nvGrpSpPr>
        <p:grpSpPr>
          <a:xfrm>
            <a:off x="3647831" y="3828631"/>
            <a:ext cx="2191732" cy="954107"/>
            <a:chOff x="1134167" y="4132029"/>
            <a:chExt cx="2191732" cy="954107"/>
          </a:xfrm>
        </p:grpSpPr>
        <p:sp>
          <p:nvSpPr>
            <p:cNvPr id="70" name="Chevron 50">
              <a:extLst>
                <a:ext uri="{FF2B5EF4-FFF2-40B4-BE49-F238E27FC236}">
                  <a16:creationId xmlns="" xmlns:a16="http://schemas.microsoft.com/office/drawing/2014/main" id="{50C486ED-C1C3-49B9-8094-D104EE646410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C687527D-34D3-4E51-AC58-604312DE441A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Fever and respiratory symptoms with radiological findings of pneumonia. 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4" name="Group 71">
            <a:extLst>
              <a:ext uri="{FF2B5EF4-FFF2-40B4-BE49-F238E27FC236}">
                <a16:creationId xmlns="" xmlns:a16="http://schemas.microsoft.com/office/drawing/2014/main" id="{6FC04D62-90DB-4506-8442-9D8980F1CC88}"/>
              </a:ext>
            </a:extLst>
          </p:cNvPr>
          <p:cNvGrpSpPr/>
          <p:nvPr/>
        </p:nvGrpSpPr>
        <p:grpSpPr>
          <a:xfrm>
            <a:off x="3664424" y="4791365"/>
            <a:ext cx="2191732" cy="523220"/>
            <a:chOff x="1134167" y="4132029"/>
            <a:chExt cx="2191732" cy="523220"/>
          </a:xfrm>
        </p:grpSpPr>
        <p:sp>
          <p:nvSpPr>
            <p:cNvPr id="73" name="Chevron 50">
              <a:extLst>
                <a:ext uri="{FF2B5EF4-FFF2-40B4-BE49-F238E27FC236}">
                  <a16:creationId xmlns="" xmlns:a16="http://schemas.microsoft.com/office/drawing/2014/main" id="{095A5D4C-5764-4EE2-BE16-74C85DDDC29C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305B504C-6FA8-4A82-919C-A3871AC55817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Respiratory distress with &lt; 30 breaths /min 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5" name="Group 74">
            <a:extLst>
              <a:ext uri="{FF2B5EF4-FFF2-40B4-BE49-F238E27FC236}">
                <a16:creationId xmlns="" xmlns:a16="http://schemas.microsoft.com/office/drawing/2014/main" id="{DC0666A6-FA25-4831-B44F-6C2DCD33BC81}"/>
              </a:ext>
            </a:extLst>
          </p:cNvPr>
          <p:cNvGrpSpPr/>
          <p:nvPr/>
        </p:nvGrpSpPr>
        <p:grpSpPr>
          <a:xfrm>
            <a:off x="3677659" y="5394204"/>
            <a:ext cx="2191732" cy="738664"/>
            <a:chOff x="1134167" y="4132029"/>
            <a:chExt cx="2191732" cy="738664"/>
          </a:xfrm>
        </p:grpSpPr>
        <p:sp>
          <p:nvSpPr>
            <p:cNvPr id="76" name="Chevron 50">
              <a:extLst>
                <a:ext uri="{FF2B5EF4-FFF2-40B4-BE49-F238E27FC236}">
                  <a16:creationId xmlns="" xmlns:a16="http://schemas.microsoft.com/office/drawing/2014/main" id="{775BD7DD-EA2F-4528-BACD-2C915B3F6B90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9B88BF69-13FB-443F-AEB4-7D725A124B1E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Pulse </a:t>
              </a:r>
              <a:r>
                <a:rPr lang="en-US" altLang="ko-KR" sz="1400" dirty="0" err="1">
                  <a:cs typeface="Arial" pitchFamily="34" charset="0"/>
                </a:rPr>
                <a:t>oxymetry</a:t>
              </a:r>
              <a:r>
                <a:rPr lang="en-US" altLang="ko-KR" sz="1400" dirty="0">
                  <a:cs typeface="Arial" pitchFamily="34" charset="0"/>
                </a:rPr>
                <a:t> showing saturation </a:t>
              </a:r>
            </a:p>
            <a:p>
              <a:pPr algn="just"/>
              <a:r>
                <a:rPr lang="en-US" altLang="ko-KR" sz="1400" dirty="0">
                  <a:cs typeface="Arial" pitchFamily="34" charset="0"/>
                </a:rPr>
                <a:t>&gt; 93% at ambient air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6" name="Group 77">
            <a:extLst>
              <a:ext uri="{FF2B5EF4-FFF2-40B4-BE49-F238E27FC236}">
                <a16:creationId xmlns="" xmlns:a16="http://schemas.microsoft.com/office/drawing/2014/main" id="{14A27C31-3284-4170-813B-58B65DCE7302}"/>
              </a:ext>
            </a:extLst>
          </p:cNvPr>
          <p:cNvGrpSpPr/>
          <p:nvPr/>
        </p:nvGrpSpPr>
        <p:grpSpPr>
          <a:xfrm>
            <a:off x="6173537" y="3636207"/>
            <a:ext cx="2361420" cy="954107"/>
            <a:chOff x="1134167" y="4132029"/>
            <a:chExt cx="2565716" cy="954107"/>
          </a:xfrm>
        </p:grpSpPr>
        <p:sp>
          <p:nvSpPr>
            <p:cNvPr id="79" name="Chevron 50">
              <a:extLst>
                <a:ext uri="{FF2B5EF4-FFF2-40B4-BE49-F238E27FC236}">
                  <a16:creationId xmlns="" xmlns:a16="http://schemas.microsoft.com/office/drawing/2014/main" id="{9468AB67-4960-4F5D-85DF-FB607F2D12E9}"/>
                </a:ext>
              </a:extLst>
            </p:cNvPr>
            <p:cNvSpPr/>
            <p:nvPr/>
          </p:nvSpPr>
          <p:spPr>
            <a:xfrm>
              <a:off x="1134167" y="4156424"/>
              <a:ext cx="285786" cy="30121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040DDD23-B83E-4E46-AF3F-78BAFFD5EEC4}"/>
                </a:ext>
              </a:extLst>
            </p:cNvPr>
            <p:cNvSpPr txBox="1"/>
            <p:nvPr/>
          </p:nvSpPr>
          <p:spPr>
            <a:xfrm>
              <a:off x="1376324" y="4132029"/>
              <a:ext cx="23235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Fever and respiratory symptoms with radiological findings of pneumonia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7" name="Group 80">
            <a:extLst>
              <a:ext uri="{FF2B5EF4-FFF2-40B4-BE49-F238E27FC236}">
                <a16:creationId xmlns="" xmlns:a16="http://schemas.microsoft.com/office/drawing/2014/main" id="{19075C6C-36BC-4E71-AFA0-E7F731634D51}"/>
              </a:ext>
            </a:extLst>
          </p:cNvPr>
          <p:cNvGrpSpPr/>
          <p:nvPr/>
        </p:nvGrpSpPr>
        <p:grpSpPr>
          <a:xfrm>
            <a:off x="6139147" y="4636980"/>
            <a:ext cx="2411223" cy="523220"/>
            <a:chOff x="1134167" y="4132029"/>
            <a:chExt cx="2191732" cy="523220"/>
          </a:xfrm>
        </p:grpSpPr>
        <p:sp>
          <p:nvSpPr>
            <p:cNvPr id="82" name="Chevron 50">
              <a:extLst>
                <a:ext uri="{FF2B5EF4-FFF2-40B4-BE49-F238E27FC236}">
                  <a16:creationId xmlns="" xmlns:a16="http://schemas.microsoft.com/office/drawing/2014/main" id="{9EE07A59-FFCC-432B-84E2-550E6B5DC465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75B89877-5314-4243-B377-8F0E28A33B2C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Respiratory distress with </a:t>
              </a:r>
              <a:r>
                <a:rPr lang="en-US" altLang="ko-KR" sz="1400" dirty="0" smtClean="0">
                  <a:cs typeface="Arial" pitchFamily="34" charset="0"/>
                </a:rPr>
                <a:t>&gt; </a:t>
              </a:r>
              <a:r>
                <a:rPr lang="en-US" altLang="ko-KR" sz="1400" dirty="0">
                  <a:cs typeface="Arial" pitchFamily="34" charset="0"/>
                </a:rPr>
                <a:t>30 breaths /min 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8" name="Group 83">
            <a:extLst>
              <a:ext uri="{FF2B5EF4-FFF2-40B4-BE49-F238E27FC236}">
                <a16:creationId xmlns="" xmlns:a16="http://schemas.microsoft.com/office/drawing/2014/main" id="{7772FDCA-8FC3-46D9-8FF5-931E546C3E52}"/>
              </a:ext>
            </a:extLst>
          </p:cNvPr>
          <p:cNvGrpSpPr/>
          <p:nvPr/>
        </p:nvGrpSpPr>
        <p:grpSpPr>
          <a:xfrm>
            <a:off x="6122435" y="5240210"/>
            <a:ext cx="2380648" cy="738664"/>
            <a:chOff x="1134167" y="4132029"/>
            <a:chExt cx="2191732" cy="738664"/>
          </a:xfrm>
        </p:grpSpPr>
        <p:sp>
          <p:nvSpPr>
            <p:cNvPr id="85" name="Chevron 50">
              <a:extLst>
                <a:ext uri="{FF2B5EF4-FFF2-40B4-BE49-F238E27FC236}">
                  <a16:creationId xmlns="" xmlns:a16="http://schemas.microsoft.com/office/drawing/2014/main" id="{BE4C9863-598B-4A19-966B-D2E0AA22E242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C0B53CA9-369D-4CD9-91C5-071EA704798E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Pulse </a:t>
              </a:r>
              <a:r>
                <a:rPr lang="en-US" altLang="ko-KR" sz="1400" dirty="0" err="1">
                  <a:cs typeface="Arial" pitchFamily="34" charset="0"/>
                </a:rPr>
                <a:t>oxymetry</a:t>
              </a:r>
              <a:r>
                <a:rPr lang="en-US" altLang="ko-KR" sz="1400" dirty="0">
                  <a:cs typeface="Arial" pitchFamily="34" charset="0"/>
                </a:rPr>
                <a:t> showing saturation </a:t>
              </a:r>
              <a:r>
                <a:rPr lang="en-US" altLang="ko-KR" sz="1400" dirty="0" smtClean="0">
                  <a:cs typeface="Arial" pitchFamily="34" charset="0"/>
                </a:rPr>
                <a:t>&lt; </a:t>
              </a:r>
              <a:r>
                <a:rPr lang="en-US" altLang="ko-KR" sz="1400" dirty="0">
                  <a:cs typeface="Arial" pitchFamily="34" charset="0"/>
                </a:rPr>
                <a:t>93% at ambient air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9" name="Group 86">
            <a:extLst>
              <a:ext uri="{FF2B5EF4-FFF2-40B4-BE49-F238E27FC236}">
                <a16:creationId xmlns="" xmlns:a16="http://schemas.microsoft.com/office/drawing/2014/main" id="{7FCD01F1-6B66-42C4-90D2-13864D61636B}"/>
              </a:ext>
            </a:extLst>
          </p:cNvPr>
          <p:cNvGrpSpPr/>
          <p:nvPr/>
        </p:nvGrpSpPr>
        <p:grpSpPr>
          <a:xfrm>
            <a:off x="8853632" y="3491077"/>
            <a:ext cx="2191732" cy="523220"/>
            <a:chOff x="1134167" y="4132029"/>
            <a:chExt cx="2191732" cy="523220"/>
          </a:xfrm>
        </p:grpSpPr>
        <p:sp>
          <p:nvSpPr>
            <p:cNvPr id="88" name="Chevron 50">
              <a:extLst>
                <a:ext uri="{FF2B5EF4-FFF2-40B4-BE49-F238E27FC236}">
                  <a16:creationId xmlns="" xmlns:a16="http://schemas.microsoft.com/office/drawing/2014/main" id="{DF5500B7-0ACE-47B9-93B6-E588C1BA3A23}"/>
                </a:ext>
              </a:extLst>
            </p:cNvPr>
            <p:cNvSpPr/>
            <p:nvPr/>
          </p:nvSpPr>
          <p:spPr>
            <a:xfrm>
              <a:off x="1134167" y="4204551"/>
              <a:ext cx="252000" cy="252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7BD60D9-2C62-49C5-B40D-ACA31BA84B62}"/>
                </a:ext>
              </a:extLst>
            </p:cNvPr>
            <p:cNvSpPr txBox="1"/>
            <p:nvPr/>
          </p:nvSpPr>
          <p:spPr>
            <a:xfrm>
              <a:off x="1376324" y="4132029"/>
              <a:ext cx="194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Cases meeting any of the following criteria: </a:t>
              </a:r>
            </a:p>
          </p:txBody>
        </p:sp>
      </p:grpSp>
      <p:grpSp>
        <p:nvGrpSpPr>
          <p:cNvPr id="10" name="Group 89">
            <a:extLst>
              <a:ext uri="{FF2B5EF4-FFF2-40B4-BE49-F238E27FC236}">
                <a16:creationId xmlns="" xmlns:a16="http://schemas.microsoft.com/office/drawing/2014/main" id="{64462E1A-E633-4EAA-8B83-788E24D3E7B1}"/>
              </a:ext>
            </a:extLst>
          </p:cNvPr>
          <p:cNvGrpSpPr/>
          <p:nvPr/>
        </p:nvGrpSpPr>
        <p:grpSpPr>
          <a:xfrm>
            <a:off x="8880976" y="4157037"/>
            <a:ext cx="2190187" cy="738664"/>
            <a:chOff x="1237791" y="4132029"/>
            <a:chExt cx="2190187" cy="738664"/>
          </a:xfrm>
        </p:grpSpPr>
        <p:sp>
          <p:nvSpPr>
            <p:cNvPr id="91" name="Chevron 50">
              <a:extLst>
                <a:ext uri="{FF2B5EF4-FFF2-40B4-BE49-F238E27FC236}">
                  <a16:creationId xmlns="" xmlns:a16="http://schemas.microsoft.com/office/drawing/2014/main" id="{D9832D25-9A0E-4E3F-8605-BAD77492A539}"/>
                </a:ext>
              </a:extLst>
            </p:cNvPr>
            <p:cNvSpPr/>
            <p:nvPr/>
          </p:nvSpPr>
          <p:spPr>
            <a:xfrm>
              <a:off x="1237791" y="4210778"/>
              <a:ext cx="133520" cy="15823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3CCC80B9-7B19-4FED-B43E-30821B896D75}"/>
                </a:ext>
              </a:extLst>
            </p:cNvPr>
            <p:cNvSpPr txBox="1"/>
            <p:nvPr/>
          </p:nvSpPr>
          <p:spPr>
            <a:xfrm>
              <a:off x="1376324" y="4132029"/>
              <a:ext cx="20516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Respiratory failure and requiring mechanical ventilation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grpSp>
        <p:nvGrpSpPr>
          <p:cNvPr id="11" name="Group 92">
            <a:extLst>
              <a:ext uri="{FF2B5EF4-FFF2-40B4-BE49-F238E27FC236}">
                <a16:creationId xmlns="" xmlns:a16="http://schemas.microsoft.com/office/drawing/2014/main" id="{64E1E971-CCD1-4FA4-AB45-8E615E6DDAAF}"/>
              </a:ext>
            </a:extLst>
          </p:cNvPr>
          <p:cNvGrpSpPr/>
          <p:nvPr/>
        </p:nvGrpSpPr>
        <p:grpSpPr>
          <a:xfrm>
            <a:off x="8873643" y="4834383"/>
            <a:ext cx="2190187" cy="307777"/>
            <a:chOff x="1237791" y="4132029"/>
            <a:chExt cx="2190187" cy="307777"/>
          </a:xfrm>
        </p:grpSpPr>
        <p:sp>
          <p:nvSpPr>
            <p:cNvPr id="94" name="Chevron 50">
              <a:extLst>
                <a:ext uri="{FF2B5EF4-FFF2-40B4-BE49-F238E27FC236}">
                  <a16:creationId xmlns="" xmlns:a16="http://schemas.microsoft.com/office/drawing/2014/main" id="{8269FA55-EF33-44E7-8407-B219B114E77A}"/>
                </a:ext>
              </a:extLst>
            </p:cNvPr>
            <p:cNvSpPr/>
            <p:nvPr/>
          </p:nvSpPr>
          <p:spPr>
            <a:xfrm>
              <a:off x="1237791" y="4210778"/>
              <a:ext cx="133520" cy="15823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70A6FF73-4DCD-4792-B4A6-429985A04799}"/>
                </a:ext>
              </a:extLst>
            </p:cNvPr>
            <p:cNvSpPr txBox="1"/>
            <p:nvPr/>
          </p:nvSpPr>
          <p:spPr>
            <a:xfrm>
              <a:off x="1376324" y="4132029"/>
              <a:ext cx="2051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Shock</a:t>
              </a:r>
            </a:p>
          </p:txBody>
        </p:sp>
      </p:grpSp>
      <p:grpSp>
        <p:nvGrpSpPr>
          <p:cNvPr id="12" name="Group 95">
            <a:extLst>
              <a:ext uri="{FF2B5EF4-FFF2-40B4-BE49-F238E27FC236}">
                <a16:creationId xmlns="" xmlns:a16="http://schemas.microsoft.com/office/drawing/2014/main" id="{467C15CD-F365-411D-887B-521452F2C0BB}"/>
              </a:ext>
            </a:extLst>
          </p:cNvPr>
          <p:cNvGrpSpPr/>
          <p:nvPr/>
        </p:nvGrpSpPr>
        <p:grpSpPr>
          <a:xfrm>
            <a:off x="8880976" y="5138760"/>
            <a:ext cx="2190187" cy="523220"/>
            <a:chOff x="1237791" y="4132029"/>
            <a:chExt cx="2190187" cy="523220"/>
          </a:xfrm>
        </p:grpSpPr>
        <p:sp>
          <p:nvSpPr>
            <p:cNvPr id="97" name="Chevron 50">
              <a:extLst>
                <a:ext uri="{FF2B5EF4-FFF2-40B4-BE49-F238E27FC236}">
                  <a16:creationId xmlns="" xmlns:a16="http://schemas.microsoft.com/office/drawing/2014/main" id="{3F031893-27FF-4DF8-A00A-0D65214E3B31}"/>
                </a:ext>
              </a:extLst>
            </p:cNvPr>
            <p:cNvSpPr/>
            <p:nvPr/>
          </p:nvSpPr>
          <p:spPr>
            <a:xfrm>
              <a:off x="1237791" y="4210778"/>
              <a:ext cx="133520" cy="15823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43CDAE8A-B068-482B-AC63-96008D035FA7}"/>
                </a:ext>
              </a:extLst>
            </p:cNvPr>
            <p:cNvSpPr txBox="1"/>
            <p:nvPr/>
          </p:nvSpPr>
          <p:spPr>
            <a:xfrm>
              <a:off x="1376324" y="4132029"/>
              <a:ext cx="2051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400" dirty="0">
                  <a:cs typeface="Arial" pitchFamily="34" charset="0"/>
                </a:rPr>
                <a:t>With other organ failure that requires ICU care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CDBAA04C-5961-4AEE-A447-6DDAB2600CA9}"/>
              </a:ext>
            </a:extLst>
          </p:cNvPr>
          <p:cNvSpPr txBox="1"/>
          <p:nvPr/>
        </p:nvSpPr>
        <p:spPr>
          <a:xfrm>
            <a:off x="2220016" y="280374"/>
            <a:ext cx="798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Clinical Classification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5" name="Rounded Rectangle 6">
            <a:extLst>
              <a:ext uri="{FF2B5EF4-FFF2-40B4-BE49-F238E27FC236}">
                <a16:creationId xmlns="" xmlns:a16="http://schemas.microsoft.com/office/drawing/2014/main" id="{2752B339-A91A-4C35-B528-F818152E1944}"/>
              </a:ext>
            </a:extLst>
          </p:cNvPr>
          <p:cNvSpPr/>
          <p:nvPr/>
        </p:nvSpPr>
        <p:spPr>
          <a:xfrm>
            <a:off x="1992541" y="2481192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0066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7" name="Rounded Rectangle 6">
            <a:extLst>
              <a:ext uri="{FF2B5EF4-FFF2-40B4-BE49-F238E27FC236}">
                <a16:creationId xmlns="" xmlns:a16="http://schemas.microsoft.com/office/drawing/2014/main" id="{073F12E2-E4A9-4D3D-B6F8-0D883BDEFBCC}"/>
              </a:ext>
            </a:extLst>
          </p:cNvPr>
          <p:cNvSpPr/>
          <p:nvPr/>
        </p:nvSpPr>
        <p:spPr>
          <a:xfrm>
            <a:off x="4454130" y="2057377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9" name="Rounded Rectangle 6">
            <a:extLst>
              <a:ext uri="{FF2B5EF4-FFF2-40B4-BE49-F238E27FC236}">
                <a16:creationId xmlns="" xmlns:a16="http://schemas.microsoft.com/office/drawing/2014/main" id="{D083A197-5DFC-4DEF-BD18-F52A3D0D9455}"/>
              </a:ext>
            </a:extLst>
          </p:cNvPr>
          <p:cNvSpPr/>
          <p:nvPr/>
        </p:nvSpPr>
        <p:spPr>
          <a:xfrm>
            <a:off x="6941541" y="1637439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1" name="Rounded Rectangle 6">
            <a:extLst>
              <a:ext uri="{FF2B5EF4-FFF2-40B4-BE49-F238E27FC236}">
                <a16:creationId xmlns="" xmlns:a16="http://schemas.microsoft.com/office/drawing/2014/main" id="{2F9F2979-54C1-45C6-B63A-678B61C4D005}"/>
              </a:ext>
            </a:extLst>
          </p:cNvPr>
          <p:cNvSpPr/>
          <p:nvPr/>
        </p:nvSpPr>
        <p:spPr>
          <a:xfrm>
            <a:off x="9585563" y="1222956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FDA0908A-1B11-4E1F-B3F8-2EB7124EE786}"/>
              </a:ext>
            </a:extLst>
          </p:cNvPr>
          <p:cNvCxnSpPr>
            <a:cxnSpLocks/>
          </p:cNvCxnSpPr>
          <p:nvPr/>
        </p:nvCxnSpPr>
        <p:spPr>
          <a:xfrm flipH="1">
            <a:off x="3496181" y="862209"/>
            <a:ext cx="53774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363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572"/>
            <a:ext cx="10515600" cy="11906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High-Risk Features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4999"/>
            <a:ext cx="10515600" cy="51083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Age ≥65 years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Nursing home or long-term care facility </a:t>
            </a:r>
            <a:r>
              <a:rPr lang="en-GB" sz="2800" b="1" dirty="0" smtClean="0">
                <a:solidFill>
                  <a:schemeClr val="tx2"/>
                </a:solidFill>
              </a:rPr>
              <a:t>resident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Cardiac</a:t>
            </a:r>
            <a:r>
              <a:rPr lang="en-GB" sz="2800" b="1" dirty="0">
                <a:solidFill>
                  <a:schemeClr val="tx2"/>
                </a:solidFill>
              </a:rPr>
              <a:t>: Heart disease with complications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Immunocompromised: Including cancer treatment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Severe obesity: BMI ≥</a:t>
            </a:r>
            <a:r>
              <a:rPr lang="en-GB" sz="2800" b="1" dirty="0" smtClean="0">
                <a:solidFill>
                  <a:schemeClr val="tx2"/>
                </a:solidFill>
              </a:rPr>
              <a:t>40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High risk Pregnancy</a:t>
            </a:r>
            <a:endParaRPr lang="en-GB" sz="28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Comorbidities: Diabetes, renal failure, liver </a:t>
            </a:r>
            <a:r>
              <a:rPr lang="en-GB" sz="2800" b="1" dirty="0" smtClean="0">
                <a:solidFill>
                  <a:schemeClr val="tx2"/>
                </a:solidFill>
              </a:rPr>
              <a:t>disease, HTN 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4305" y="6352985"/>
            <a:ext cx="327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Centre for Disease Control, USA </a:t>
            </a:r>
          </a:p>
        </p:txBody>
      </p:sp>
    </p:spTree>
    <p:extLst>
      <p:ext uri="{BB962C8B-B14F-4D97-AF65-F5344CB8AC3E}">
        <p14:creationId xmlns:p14="http://schemas.microsoft.com/office/powerpoint/2010/main" xmlns="" val="179263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BD6A3-3788-4B76-B3EB-51CA70E1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68" y="164276"/>
            <a:ext cx="10972800" cy="1143000"/>
          </a:xfrm>
        </p:spPr>
        <p:txBody>
          <a:bodyPr>
            <a:norm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Acute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Respiratory Distress Syndrome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C23E85-40B7-45EE-8B51-8ED12FD25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10961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Acute onset (within 1 week)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Bilateral opacities on chest imaging (e.g., x-ray)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Impaired oxygenation: </a:t>
            </a:r>
            <a:r>
              <a:rPr lang="en-SG" sz="2800" b="1" dirty="0" err="1">
                <a:solidFill>
                  <a:schemeClr val="tx2"/>
                </a:solidFill>
              </a:rPr>
              <a:t>PaO</a:t>
            </a:r>
            <a:r>
              <a:rPr lang="en-SG" sz="2800" b="1" dirty="0">
                <a:solidFill>
                  <a:schemeClr val="tx2"/>
                </a:solidFill>
              </a:rPr>
              <a:t>₂/</a:t>
            </a:r>
            <a:r>
              <a:rPr lang="en-SG" sz="2800" b="1" dirty="0" err="1">
                <a:solidFill>
                  <a:schemeClr val="tx2"/>
                </a:solidFill>
              </a:rPr>
              <a:t>FiO</a:t>
            </a:r>
            <a:r>
              <a:rPr lang="en-SG" sz="2800" b="1" dirty="0">
                <a:solidFill>
                  <a:schemeClr val="tx2"/>
                </a:solidFill>
              </a:rPr>
              <a:t>₂ ≤300 </a:t>
            </a:r>
            <a:r>
              <a:rPr lang="en-SG" sz="2800" b="1" dirty="0" smtClean="0">
                <a:solidFill>
                  <a:schemeClr val="tx2"/>
                </a:solidFill>
              </a:rPr>
              <a:t>mmHg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i="1" dirty="0">
                <a:solidFill>
                  <a:schemeClr val="tx2"/>
                </a:solidFill>
              </a:rPr>
              <a:t>If no risk factors for ARDS, acute left ventricular failure should be ruled out.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1FDEEA-0F8B-4E18-B9C5-2B1BCF7A536D}"/>
              </a:ext>
            </a:extLst>
          </p:cNvPr>
          <p:cNvSpPr/>
          <p:nvPr/>
        </p:nvSpPr>
        <p:spPr>
          <a:xfrm>
            <a:off x="1682726" y="6142152"/>
            <a:ext cx="988188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ARDS Definition Task Force, Ranieri VM, et al. JAMA. 2012 Jun 20;307(23):2526-33.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54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CB8E0-9580-48CE-9494-12EAA295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ARDS: When to suspect?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61882-055B-4B51-BF97-AE933A36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119" y="1956857"/>
            <a:ext cx="8305750" cy="21101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Critically ill patient if having…..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Dyspnoea</a:t>
            </a:r>
            <a:r>
              <a:rPr lang="en-SG" sz="2400" b="1" dirty="0"/>
              <a:t>, tachypnoea but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Chest </a:t>
            </a:r>
            <a:r>
              <a:rPr lang="en-SG" sz="2400" b="1" dirty="0"/>
              <a:t>auscultation normal.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3160EE-BCFD-422B-883A-2BB802EFBB2A}"/>
              </a:ext>
            </a:extLst>
          </p:cNvPr>
          <p:cNvSpPr/>
          <p:nvPr/>
        </p:nvSpPr>
        <p:spPr>
          <a:xfrm>
            <a:off x="3142107" y="5744229"/>
            <a:ext cx="8782929" cy="37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Udobi</a:t>
            </a: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KF, et al. Am Fam Physician. 2003 Jan 15;67(2):315-22.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99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D7F6A8-75DA-41AD-8555-596677F6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8DC55D-40AD-4FD5-98F3-FBD6802A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9" y="1336878"/>
            <a:ext cx="11335407" cy="2964739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Persisting hypotension despite volume resuscitation, requiring vasopressors to maintain MAP ≥65 mmHg and 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Serum lactate level &gt;2 </a:t>
            </a:r>
            <a:r>
              <a:rPr lang="en-SG" sz="2800" b="1" dirty="0" err="1">
                <a:solidFill>
                  <a:schemeClr val="tx2"/>
                </a:solidFill>
              </a:rPr>
              <a:t>mmol</a:t>
            </a:r>
            <a:r>
              <a:rPr lang="en-SG" sz="2800" b="1" dirty="0">
                <a:solidFill>
                  <a:schemeClr val="tx2"/>
                </a:solidFill>
              </a:rPr>
              <a:t>/L</a:t>
            </a:r>
            <a:r>
              <a:rPr lang="en-US" sz="2800" b="1" dirty="0">
                <a:solidFill>
                  <a:schemeClr val="tx2"/>
                </a:solidFill>
              </a:rPr>
              <a:t> persisting after adequate fluid resuscitation</a:t>
            </a:r>
            <a:r>
              <a:rPr lang="en-SG" sz="2800" b="1" dirty="0" smtClean="0">
                <a:solidFill>
                  <a:schemeClr val="tx2"/>
                </a:solidFill>
              </a:rPr>
              <a:t>. </a:t>
            </a:r>
            <a:r>
              <a:rPr lang="en-SG" sz="2800" b="1" dirty="0" smtClean="0">
                <a:solidFill>
                  <a:srgbClr val="FF0000"/>
                </a:solidFill>
              </a:rPr>
              <a:t>Needs Ventilator Support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7755" y="5887085"/>
            <a:ext cx="944425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Shankar-</a:t>
            </a:r>
            <a:r>
              <a:rPr lang="en-US" i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et al., Sepsis Definitions Task Force. JAMA. 2016 Feb 23; 315(8):775-87.</a:t>
            </a:r>
            <a:endParaRPr lang="en-US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65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67EC4A8-4FA8-4787-B182-358849CA3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0433"/>
            <a:ext cx="9144000" cy="1055077"/>
          </a:xfrm>
        </p:spPr>
        <p:txBody>
          <a:bodyPr>
            <a:normAutofit/>
          </a:bodyPr>
          <a:lstStyle/>
          <a:p>
            <a:r>
              <a:rPr lang="en-SG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Investigations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953" y="4550769"/>
            <a:ext cx="3976048" cy="23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36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F44EF33-2A8A-4A9F-8BBE-307109D2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Real-time RT-PCR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0ADF37-6465-4F2A-93F6-A4EBF9B45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478773"/>
            <a:ext cx="7223275" cy="466725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All suspects should have RT-PCR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Gold standard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High specificity, low sensitivity (65-95%)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Specimen: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Upper airway specimens: Nasopharyngeal swab (first choice), oropharyngeal swab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Lower airway specimens: </a:t>
            </a:r>
            <a:r>
              <a:rPr lang="en-SG" sz="2000" b="1" dirty="0" err="1"/>
              <a:t>Bronchoalveolar</a:t>
            </a:r>
            <a:r>
              <a:rPr lang="en-SG" sz="2000" b="1" dirty="0"/>
              <a:t> lavage, tracheal aspirate, pleural fluid, lung biopsy, sputum</a:t>
            </a:r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23E68C-E24A-40D1-8520-3FD77F2C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834" y="1671134"/>
            <a:ext cx="4527996" cy="42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3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273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RT-PCR for SARS-CoV-2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Correspondence between viral load, </a:t>
            </a:r>
            <a:endParaRPr lang="en-US" sz="2000" dirty="0" smtClean="0"/>
          </a:p>
          <a:p>
            <a:r>
              <a:rPr lang="en-US" sz="2000" dirty="0" smtClean="0"/>
              <a:t>disease </a:t>
            </a:r>
            <a:r>
              <a:rPr lang="en-US" sz="2000" dirty="0"/>
              <a:t>progression and RT-PCR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475247"/>
            <a:ext cx="5386388" cy="335054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492924" y="1692773"/>
            <a:ext cx="5063210" cy="530170"/>
          </a:xfrm>
        </p:spPr>
        <p:txBody>
          <a:bodyPr>
            <a:noAutofit/>
          </a:bodyPr>
          <a:lstStyle/>
          <a:p>
            <a:r>
              <a:rPr lang="en-US" sz="2000" dirty="0"/>
              <a:t>RT-PCR in 56 confirmed COVID- 19 </a:t>
            </a:r>
            <a:endParaRPr lang="en-US" sz="2000" dirty="0" smtClean="0"/>
          </a:p>
          <a:p>
            <a:r>
              <a:rPr lang="en-US" sz="2000" dirty="0" smtClean="0"/>
              <a:t>patients </a:t>
            </a:r>
            <a:r>
              <a:rPr lang="en-US" sz="2000" dirty="0"/>
              <a:t>in China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3747585502"/>
              </p:ext>
            </p:extLst>
          </p:nvPr>
        </p:nvGraphicFramePr>
        <p:xfrm>
          <a:off x="6550584" y="2554001"/>
          <a:ext cx="5183188" cy="320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1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9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Week 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Positivity 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89.3%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39788" y="6189662"/>
            <a:ext cx="5157787" cy="47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 G,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Lab Med. 2020 Mar 16.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/j/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cclm.ahead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-of-print/cclm-2020-0285/cclm-2020-0285.xml. 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5972" y="5922798"/>
            <a:ext cx="52578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Xiao AT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Infect Dis. 2020 Apr 19.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ciaa460.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10.1093/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/ciaa460.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74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Serological </a:t>
            </a:r>
            <a:r>
              <a:rPr lang="en-GB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Tests </a:t>
            </a:r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636433"/>
            <a:ext cx="5576248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evolving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Low sensitivity, good specificity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not recommended by WHO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CDC, USA has granted EUA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May be important for </a:t>
            </a:r>
            <a:r>
              <a:rPr lang="en-US" sz="2400" b="1" dirty="0" err="1">
                <a:solidFill>
                  <a:schemeClr val="tx2"/>
                </a:solidFill>
              </a:rPr>
              <a:t>sero</a:t>
            </a:r>
            <a:r>
              <a:rPr lang="en-US" sz="2400" b="1" dirty="0">
                <a:solidFill>
                  <a:schemeClr val="tx2"/>
                </a:solidFill>
              </a:rPr>
              <a:t>-surveillance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 err="1">
                <a:solidFill>
                  <a:schemeClr val="tx2"/>
                </a:solidFill>
              </a:rPr>
              <a:t>Gonoshasthaya's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Rapid Dot Blot </a:t>
            </a:r>
            <a:r>
              <a:rPr lang="en-US" sz="2400" b="1" dirty="0">
                <a:solidFill>
                  <a:schemeClr val="tx2"/>
                </a:solidFill>
              </a:rPr>
              <a:t>testing kit is under trial by </a:t>
            </a:r>
            <a:r>
              <a:rPr lang="en-US" sz="2400" b="1" dirty="0" smtClean="0">
                <a:solidFill>
                  <a:schemeClr val="tx2"/>
                </a:solidFill>
              </a:rPr>
              <a:t>ICDDR,B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2224" y="1748562"/>
            <a:ext cx="4746424" cy="4210808"/>
          </a:xfrm>
        </p:spPr>
      </p:pic>
    </p:spTree>
    <p:extLst>
      <p:ext uri="{BB962C8B-B14F-4D97-AF65-F5344CB8AC3E}">
        <p14:creationId xmlns:p14="http://schemas.microsoft.com/office/powerpoint/2010/main" xmlns="" val="275154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40" y="1111457"/>
            <a:ext cx="11251324" cy="522479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He was treated as COVID pneumonia </a:t>
            </a:r>
            <a:r>
              <a:rPr lang="en-US" dirty="0" err="1" smtClean="0">
                <a:solidFill>
                  <a:schemeClr val="tx2"/>
                </a:solidFill>
              </a:rPr>
              <a:t>initialy</a:t>
            </a:r>
            <a:r>
              <a:rPr lang="en-US" dirty="0" smtClean="0">
                <a:solidFill>
                  <a:schemeClr val="tx2"/>
                </a:solidFill>
              </a:rPr>
              <a:t> moderate then severe type. Treated with </a:t>
            </a:r>
            <a:r>
              <a:rPr lang="en-US" dirty="0" err="1" smtClean="0">
                <a:solidFill>
                  <a:srgbClr val="FF0000"/>
                </a:solidFill>
              </a:rPr>
              <a:t>Enoxaparin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Ramdisivir</a:t>
            </a:r>
            <a:r>
              <a:rPr lang="en-US" dirty="0" smtClean="0">
                <a:solidFill>
                  <a:srgbClr val="FF0000"/>
                </a:solidFill>
              </a:rPr>
              <a:t>, Antibiotics, Oxygen therapy and Steroid. </a:t>
            </a:r>
            <a:r>
              <a:rPr lang="en-US" dirty="0" smtClean="0">
                <a:solidFill>
                  <a:schemeClr val="tx2"/>
                </a:solidFill>
              </a:rPr>
              <a:t>Oxygen requirement went up to 10-12 liters which came down to 2 liters /min. Patient also </a:t>
            </a:r>
            <a:r>
              <a:rPr lang="en-US" dirty="0">
                <a:solidFill>
                  <a:schemeClr val="tx2"/>
                </a:solidFill>
              </a:rPr>
              <a:t>got </a:t>
            </a:r>
            <a:r>
              <a:rPr lang="en-US" dirty="0">
                <a:solidFill>
                  <a:srgbClr val="FF0000"/>
                </a:solidFill>
              </a:rPr>
              <a:t>Inj. </a:t>
            </a:r>
            <a:r>
              <a:rPr lang="en-US" dirty="0" err="1">
                <a:solidFill>
                  <a:srgbClr val="FF0000"/>
                </a:solidFill>
              </a:rPr>
              <a:t>Tocilizumab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2 shots in 12 hours </a:t>
            </a:r>
            <a:r>
              <a:rPr lang="en-US" dirty="0" smtClean="0">
                <a:solidFill>
                  <a:schemeClr val="tx2"/>
                </a:solidFill>
              </a:rPr>
              <a:t>apart as </a:t>
            </a:r>
            <a:r>
              <a:rPr lang="en-US" dirty="0" err="1" smtClean="0">
                <a:solidFill>
                  <a:schemeClr val="tx2"/>
                </a:solidFill>
              </a:rPr>
              <a:t>Ferritin</a:t>
            </a:r>
            <a:r>
              <a:rPr lang="en-US" dirty="0" smtClean="0">
                <a:solidFill>
                  <a:schemeClr val="tx2"/>
                </a:solidFill>
              </a:rPr>
              <a:t> went up to 2000 above. </a:t>
            </a:r>
            <a:r>
              <a:rPr lang="en-US" dirty="0">
                <a:solidFill>
                  <a:schemeClr val="tx2"/>
                </a:solidFill>
              </a:rPr>
              <a:t>All the parameters of tests came down to normal except D-dimer which remains above 1000ng/ml. Lung shadow reduced to 25%.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90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1D4FE7-9063-4708-940B-5724AF80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453" y="290404"/>
            <a:ext cx="6973614" cy="844714"/>
          </a:xfrm>
        </p:spPr>
        <p:txBody>
          <a:bodyPr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Investigations</a:t>
            </a:r>
            <a:endParaRPr lang="en-S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68C7E90-82A9-4EE9-A0D2-9C3E36E4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95245"/>
            <a:ext cx="5139559" cy="505284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Blood tests: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CBC</a:t>
            </a:r>
            <a:r>
              <a:rPr lang="en-SG" b="1" dirty="0">
                <a:solidFill>
                  <a:srgbClr val="FF0000"/>
                </a:solidFill>
              </a:rPr>
              <a:t>: Lymphopenia</a:t>
            </a:r>
            <a:r>
              <a:rPr lang="en-SG" b="1" dirty="0"/>
              <a:t>;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SG" b="1" dirty="0"/>
              <a:t>           N:L &gt;3.5 bad prognosis</a:t>
            </a:r>
          </a:p>
          <a:p>
            <a:pPr lvl="1"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CRP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 err="1"/>
              <a:t>procalcitonin</a:t>
            </a:r>
            <a:r>
              <a:rPr lang="en-SG" b="1" dirty="0"/>
              <a:t>: Normal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ferritin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LDH: Mildly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D-dimer</a:t>
            </a:r>
            <a:r>
              <a:rPr lang="en-SG" b="1" dirty="0"/>
              <a:t>: Raised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274E12-4FDD-42BE-9E9E-6EE843E1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5025" y="1387366"/>
            <a:ext cx="5656865" cy="509226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Imaging: A</a:t>
            </a:r>
            <a:r>
              <a:rPr lang="en-SG" b="1" dirty="0">
                <a:solidFill>
                  <a:schemeClr val="tx2"/>
                </a:solidFill>
              </a:rPr>
              <a:t>typical pneumonia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Chest </a:t>
            </a:r>
            <a:r>
              <a:rPr lang="en-US" sz="2400" b="1" dirty="0"/>
              <a:t>x-ray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 HRCT</a:t>
            </a:r>
            <a:r>
              <a:rPr lang="en-US" sz="2400" b="1" dirty="0" smtClean="0"/>
              <a:t> </a:t>
            </a:r>
            <a:r>
              <a:rPr lang="en-US" sz="2400" b="1" dirty="0"/>
              <a:t>scan of chest</a:t>
            </a:r>
            <a:r>
              <a:rPr lang="en-SG" sz="2400" b="1" dirty="0"/>
              <a:t> 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USG </a:t>
            </a:r>
            <a:r>
              <a:rPr lang="en-US" sz="2400" b="1" dirty="0"/>
              <a:t>of chest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Serological tests for SARS-CoV-2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Still evolving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Viral culture </a:t>
            </a:r>
          </a:p>
        </p:txBody>
      </p:sp>
    </p:spTree>
    <p:extLst>
      <p:ext uri="{BB962C8B-B14F-4D97-AF65-F5344CB8AC3E}">
        <p14:creationId xmlns:p14="http://schemas.microsoft.com/office/powerpoint/2010/main" xmlns="" val="401557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4F02B-6722-46A5-B08B-81032F9E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84" y="227340"/>
            <a:ext cx="7667297" cy="89201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Scan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001E0A-B743-4048-AE01-9132EC95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84" y="1293751"/>
            <a:ext cx="11293366" cy="4733925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SG" sz="2400" b="1" dirty="0"/>
              <a:t>Should not be relied upon for diagnosis and screening 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High sensitivity (94%) but low specificity (37%)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Commonest: </a:t>
            </a:r>
            <a:r>
              <a:rPr lang="en-SG" sz="2400" b="1" dirty="0">
                <a:solidFill>
                  <a:srgbClr val="FF0000"/>
                </a:solidFill>
              </a:rPr>
              <a:t>Ground-glass opacities </a:t>
            </a:r>
            <a:r>
              <a:rPr lang="en-SG" sz="2400" b="1" dirty="0"/>
              <a:t>-- bilateral, subpleural, peripheral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Others:</a:t>
            </a:r>
          </a:p>
          <a:p>
            <a:pPr lvl="1"/>
            <a:r>
              <a:rPr lang="en-SG" sz="2400" b="1" dirty="0">
                <a:solidFill>
                  <a:srgbClr val="FF0000"/>
                </a:solidFill>
              </a:rPr>
              <a:t>Crazy paving appearance </a:t>
            </a:r>
            <a:r>
              <a:rPr lang="en-SG" sz="2400" b="1" dirty="0"/>
              <a:t>(ground-glass opacities  plus inter-/intra-lobular septal thickening)</a:t>
            </a:r>
          </a:p>
          <a:p>
            <a:pPr lvl="1"/>
            <a:r>
              <a:rPr lang="en-SG" sz="2400" b="1" dirty="0"/>
              <a:t>Consolidation </a:t>
            </a:r>
          </a:p>
          <a:p>
            <a:pPr lvl="1"/>
            <a:r>
              <a:rPr lang="en-SG" sz="2400" b="1" dirty="0"/>
              <a:t>Vascular dilatation</a:t>
            </a:r>
          </a:p>
          <a:p>
            <a:pPr lvl="1"/>
            <a:r>
              <a:rPr lang="en-SG" sz="2400" b="1" dirty="0"/>
              <a:t>Traction Bronchiectasis</a:t>
            </a:r>
          </a:p>
          <a:p>
            <a:pPr lvl="1"/>
            <a:r>
              <a:rPr lang="en-SG" sz="2400" b="1" dirty="0"/>
              <a:t>Subpleural bands and architectural distortion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CAB74E-5EB9-457D-9875-473000593D55}"/>
              </a:ext>
            </a:extLst>
          </p:cNvPr>
          <p:cNvSpPr/>
          <p:nvPr/>
        </p:nvSpPr>
        <p:spPr>
          <a:xfrm>
            <a:off x="6299864" y="6342063"/>
            <a:ext cx="5581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23961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39B02C-173C-4D4C-A734-4434987FC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240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C8624B-9E4A-4C64-A2FA-E45007860BEA}"/>
              </a:ext>
            </a:extLst>
          </p:cNvPr>
          <p:cNvSpPr/>
          <p:nvPr/>
        </p:nvSpPr>
        <p:spPr>
          <a:xfrm>
            <a:off x="2433711" y="6318065"/>
            <a:ext cx="709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i="1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43910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5E750F1-DD1F-4AA1-AFFD-01523C4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55" y="40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scan of chest in COVID- 19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D9DA79-BF1D-4B13-97BD-97D18A7D5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Ground glass opacity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BE8F5EB1-90FC-4E4D-A235-F1914070B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9669" y="2540794"/>
            <a:ext cx="4286250" cy="32194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23D02A9-F06F-47F7-A245-EEB16FEDC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Crazy paving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3065F61-4E6A-468E-A452-3686186DFA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92119" y="2693194"/>
            <a:ext cx="4191000" cy="2914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CCAAF4-D2DF-4FDF-BDB1-E4E153E8AD7B}"/>
              </a:ext>
            </a:extLst>
          </p:cNvPr>
          <p:cNvSpPr/>
          <p:nvPr/>
        </p:nvSpPr>
        <p:spPr>
          <a:xfrm>
            <a:off x="3302758" y="6342063"/>
            <a:ext cx="574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169325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AB616F-F2E3-410E-983C-9F47BCA2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783F8E3-3F5D-4F0A-AA26-F2BD88B29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319" y="1289581"/>
            <a:ext cx="5950423" cy="400196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Typically, first-line imaging modality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sensitive than CT scan of chest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Commonest: Consolidation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common: Ground glass opacity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Bilateral, peripheral, lower zone predominant 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Pleural effusion rare.</a:t>
            </a:r>
          </a:p>
          <a:p>
            <a:endParaRPr lang="en-SG" sz="2400" dirty="0">
              <a:solidFill>
                <a:schemeClr val="tx2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38C05120-DD94-46D1-8AB1-FD804F054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261" y="1623846"/>
            <a:ext cx="4028205" cy="36218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7D29F08-490C-4D1B-ACE9-92C3C8174DB2}"/>
              </a:ext>
            </a:extLst>
          </p:cNvPr>
          <p:cNvSpPr/>
          <p:nvPr/>
        </p:nvSpPr>
        <p:spPr>
          <a:xfrm>
            <a:off x="6965760" y="5444845"/>
            <a:ext cx="5000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Ground-glass opacification and consolidation in </a:t>
            </a:r>
            <a:endParaRPr lang="en-SG" b="1" dirty="0" smtClean="0"/>
          </a:p>
          <a:p>
            <a:pPr algn="ctr"/>
            <a:r>
              <a:rPr lang="en-SG" b="1" dirty="0" smtClean="0"/>
              <a:t>right </a:t>
            </a:r>
            <a:r>
              <a:rPr lang="en-SG" b="1" dirty="0"/>
              <a:t>upper lobe and left lower lobe (arrows).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7D6C7E-CBBF-4EA9-B22D-8CC3885A686F}"/>
              </a:ext>
            </a:extLst>
          </p:cNvPr>
          <p:cNvSpPr/>
          <p:nvPr/>
        </p:nvSpPr>
        <p:spPr>
          <a:xfrm>
            <a:off x="510194" y="6224261"/>
            <a:ext cx="407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95154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E014229E-473F-465F-8606-76B29EDD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 in COVID- 19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F0894C4-AA97-42A2-AD25-0C47E283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26" y="1681163"/>
            <a:ext cx="5157787" cy="37272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Bilateral pneumonia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A3D154-703A-4EF2-8257-07BA01E90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5737" y="2263200"/>
            <a:ext cx="3596043" cy="353621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8587C64-6534-4E0E-8796-277EF035B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9414" y="1602333"/>
            <a:ext cx="5183188" cy="37272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ARDS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C07114D-5BAC-4DF2-BB6D-96B07620DA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09793" y="2049517"/>
            <a:ext cx="3639110" cy="3823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D240FB-4D0D-49FD-B297-F44312AC79DD}"/>
              </a:ext>
            </a:extLst>
          </p:cNvPr>
          <p:cNvSpPr/>
          <p:nvPr/>
        </p:nvSpPr>
        <p:spPr>
          <a:xfrm>
            <a:off x="1475581" y="6008736"/>
            <a:ext cx="910068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Guidelines on Clinical Management of Coronavirus Disease 2019(Covid-19), Version </a:t>
            </a:r>
            <a:r>
              <a:rPr lang="en-S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28 May,  </a:t>
            </a: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2020, Government of the People's Republic of Bangladesh.</a:t>
            </a:r>
          </a:p>
        </p:txBody>
      </p:sp>
    </p:spTree>
    <p:extLst>
      <p:ext uri="{BB962C8B-B14F-4D97-AF65-F5344CB8AC3E}">
        <p14:creationId xmlns:p14="http://schemas.microsoft.com/office/powerpoint/2010/main" xmlns="" val="2826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AE3A22C-9040-4720-A747-D33656A2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57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CXR vs. CT scan of 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C57F39A8-B518-48E4-B7F3-9B65A420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129" y="1698674"/>
            <a:ext cx="7427742" cy="346065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F5D1F4-E53E-42F8-B602-B8B164BFC6BA}"/>
              </a:ext>
            </a:extLst>
          </p:cNvPr>
          <p:cNvSpPr/>
          <p:nvPr/>
        </p:nvSpPr>
        <p:spPr>
          <a:xfrm>
            <a:off x="1289003" y="5421170"/>
            <a:ext cx="9294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b="1" dirty="0">
                <a:solidFill>
                  <a:schemeClr val="tx2"/>
                </a:solidFill>
              </a:rPr>
              <a:t>Ground glass opacities in right lower lobe on CT (red arrows) </a:t>
            </a:r>
            <a:r>
              <a:rPr lang="en-SG" sz="2000" b="1" dirty="0" smtClean="0">
                <a:solidFill>
                  <a:schemeClr val="tx2"/>
                </a:solidFill>
              </a:rPr>
              <a:t>are </a:t>
            </a:r>
            <a:r>
              <a:rPr lang="en-SG" sz="2000" b="1" dirty="0">
                <a:solidFill>
                  <a:schemeClr val="tx2"/>
                </a:solidFill>
              </a:rPr>
              <a:t>not </a:t>
            </a:r>
            <a:endParaRPr lang="en-SG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SG" sz="2000" b="1" dirty="0" smtClean="0">
                <a:solidFill>
                  <a:schemeClr val="tx2"/>
                </a:solidFill>
              </a:rPr>
              <a:t>visible </a:t>
            </a:r>
            <a:r>
              <a:rPr lang="en-SG" sz="2000" b="1" dirty="0">
                <a:solidFill>
                  <a:schemeClr val="tx2"/>
                </a:solidFill>
              </a:rPr>
              <a:t>on chest radiograph, which was taken 1 hour prior to CT-study.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A9FDFF-FAC0-406D-9F30-C7900D352C8E}"/>
              </a:ext>
            </a:extLst>
          </p:cNvPr>
          <p:cNvSpPr/>
          <p:nvPr/>
        </p:nvSpPr>
        <p:spPr>
          <a:xfrm>
            <a:off x="7355005" y="6308209"/>
            <a:ext cx="4647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89533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505F7087-ACC0-4A8A-AA42-17DC91E7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3538"/>
            <a:ext cx="9144000" cy="8440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Management 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11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5BB766-4E0F-4960-B6C5-9F61F9930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4292" cy="6858000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E007F240-801E-45F7-9198-573A3C012F5E}"/>
              </a:ext>
            </a:extLst>
          </p:cNvPr>
          <p:cNvSpPr/>
          <p:nvPr/>
        </p:nvSpPr>
        <p:spPr>
          <a:xfrm>
            <a:off x="7750464" y="3790507"/>
            <a:ext cx="3219462" cy="851297"/>
          </a:xfrm>
          <a:prstGeom prst="flowChartAlternateProcess">
            <a:avLst/>
          </a:prstGeom>
          <a:solidFill>
            <a:srgbClr val="E62949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TRIAGE</a:t>
            </a:r>
            <a:endParaRPr kumimoji="0" lang="ko-KR" altLang="en-US" sz="4400" b="1" i="0" u="none" strike="noStrike" kern="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pic>
        <p:nvPicPr>
          <p:cNvPr id="2050" name="Picture 2" descr="Triage Facile - Apps on Google Play">
            <a:extLst>
              <a:ext uri="{FF2B5EF4-FFF2-40B4-BE49-F238E27FC236}">
                <a16:creationId xmlns="" xmlns:a16="http://schemas.microsoft.com/office/drawing/2014/main" id="{A27B941F-6327-401E-828C-8C67B51A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95" y="1047750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09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" y="1562100"/>
            <a:ext cx="566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193398" y="126127"/>
            <a:ext cx="3874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Admission to COVID Unit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COV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2" y="590223"/>
            <a:ext cx="11734800" cy="614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66" y="1001095"/>
            <a:ext cx="10972800" cy="550728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On 28 days of illness (18 days of treatment) he was put on DOAC and supportive drugs as he is </a:t>
            </a:r>
            <a:r>
              <a:rPr lang="en-US" sz="2800" dirty="0" smtClean="0">
                <a:solidFill>
                  <a:srgbClr val="FF0000"/>
                </a:solidFill>
              </a:rPr>
              <a:t>hypertensive, Diabetic </a:t>
            </a:r>
            <a:r>
              <a:rPr lang="en-US" sz="2800" dirty="0" smtClean="0">
                <a:solidFill>
                  <a:schemeClr val="tx2"/>
                </a:solidFill>
              </a:rPr>
              <a:t>and history of PCI. 4 days after the oral drugs all investigations repeated lungs had </a:t>
            </a:r>
            <a:r>
              <a:rPr lang="en-US" sz="2800" dirty="0" smtClean="0">
                <a:solidFill>
                  <a:srgbClr val="FF0000"/>
                </a:solidFill>
              </a:rPr>
              <a:t>30-35% basal shadow with fibrotic </a:t>
            </a:r>
            <a:r>
              <a:rPr lang="en-US" sz="2800" dirty="0" smtClean="0">
                <a:solidFill>
                  <a:schemeClr val="tx2"/>
                </a:solidFill>
              </a:rPr>
              <a:t>changes and persistent high D-dimer. All other tests were normal. The patient stated complaining of more oxygen demand. From 2 liter it increases to 6 liters. HRCT chest done and it was a very bad picture involving 70% of lung. </a:t>
            </a:r>
            <a:r>
              <a:rPr lang="en-US" sz="2800" dirty="0" err="1" smtClean="0">
                <a:solidFill>
                  <a:srgbClr val="FF0000"/>
                </a:solidFill>
              </a:rPr>
              <a:t>IgG</a:t>
            </a:r>
            <a:r>
              <a:rPr lang="en-US" sz="2800" dirty="0" smtClean="0">
                <a:solidFill>
                  <a:srgbClr val="FF0000"/>
                </a:solidFill>
              </a:rPr>
              <a:t> titer for COVID </a:t>
            </a:r>
            <a:r>
              <a:rPr lang="en-US" sz="2800" dirty="0" smtClean="0">
                <a:solidFill>
                  <a:schemeClr val="tx2"/>
                </a:solidFill>
              </a:rPr>
              <a:t>was done came good titer </a:t>
            </a:r>
            <a:r>
              <a:rPr lang="en-US" sz="2800" dirty="0" smtClean="0">
                <a:solidFill>
                  <a:srgbClr val="FF0000"/>
                </a:solidFill>
              </a:rPr>
              <a:t>positive.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79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>
            <a:extLst>
              <a:ext uri="{FF2B5EF4-FFF2-40B4-BE49-F238E27FC236}">
                <a16:creationId xmlns="" xmlns:a16="http://schemas.microsoft.com/office/drawing/2014/main" id="{55F354BD-27EC-4BF5-A1B1-8DCE4D224FE7}"/>
              </a:ext>
            </a:extLst>
          </p:cNvPr>
          <p:cNvGrpSpPr/>
          <p:nvPr/>
        </p:nvGrpSpPr>
        <p:grpSpPr>
          <a:xfrm>
            <a:off x="716909" y="1835884"/>
            <a:ext cx="3101883" cy="3753120"/>
            <a:chOff x="3320443" y="1419622"/>
            <a:chExt cx="2503114" cy="3028640"/>
          </a:xfrm>
        </p:grpSpPr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ABF168C1-232B-41FC-8D42-8812CC41FA97}"/>
                </a:ext>
              </a:extLst>
            </p:cNvPr>
            <p:cNvSpPr/>
            <p:nvPr/>
          </p:nvSpPr>
          <p:spPr>
            <a:xfrm>
              <a:off x="3320443" y="2783320"/>
              <a:ext cx="836239" cy="836239"/>
            </a:xfrm>
            <a:prstGeom prst="rect">
              <a:avLst/>
            </a:prstGeom>
            <a:solidFill>
              <a:srgbClr val="0680C3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9490BF7D-8E47-46A8-A046-DEBEDBBBF1EA}"/>
                </a:ext>
              </a:extLst>
            </p:cNvPr>
            <p:cNvSpPr/>
            <p:nvPr/>
          </p:nvSpPr>
          <p:spPr>
            <a:xfrm>
              <a:off x="4981714" y="2783320"/>
              <a:ext cx="836239" cy="836239"/>
            </a:xfrm>
            <a:prstGeom prst="rect">
              <a:avLst/>
            </a:prstGeom>
            <a:solidFill>
              <a:srgbClr val="0680C3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="" xmlns:a16="http://schemas.microsoft.com/office/drawing/2014/main" id="{CBF7FACD-6CF1-422B-884D-7312289FC73F}"/>
                </a:ext>
              </a:extLst>
            </p:cNvPr>
            <p:cNvSpPr/>
            <p:nvPr/>
          </p:nvSpPr>
          <p:spPr>
            <a:xfrm>
              <a:off x="3320443" y="3373145"/>
              <a:ext cx="836239" cy="1075117"/>
            </a:xfrm>
            <a:custGeom>
              <a:avLst/>
              <a:gdLst/>
              <a:ahLst/>
              <a:cxnLst/>
              <a:rect l="l" t="t" r="r" b="b"/>
              <a:pathLst>
                <a:path w="1260000" h="1619929">
                  <a:moveTo>
                    <a:pt x="625540" y="0"/>
                  </a:moveTo>
                  <a:cubicBezTo>
                    <a:pt x="705491" y="1786"/>
                    <a:pt x="785914" y="39686"/>
                    <a:pt x="791166" y="110119"/>
                  </a:cubicBezTo>
                  <a:cubicBezTo>
                    <a:pt x="790698" y="195927"/>
                    <a:pt x="715932" y="226813"/>
                    <a:pt x="705484" y="359929"/>
                  </a:cubicBezTo>
                  <a:lnTo>
                    <a:pt x="1260000" y="359929"/>
                  </a:lnTo>
                  <a:lnTo>
                    <a:pt x="1260000" y="1619929"/>
                  </a:lnTo>
                  <a:lnTo>
                    <a:pt x="0" y="1619929"/>
                  </a:lnTo>
                  <a:lnTo>
                    <a:pt x="0" y="359929"/>
                  </a:lnTo>
                  <a:lnTo>
                    <a:pt x="562250" y="359929"/>
                  </a:lnTo>
                  <a:cubicBezTo>
                    <a:pt x="546401" y="236941"/>
                    <a:pt x="478120" y="225931"/>
                    <a:pt x="468836" y="135531"/>
                  </a:cubicBezTo>
                  <a:cubicBezTo>
                    <a:pt x="469431" y="51663"/>
                    <a:pt x="530354" y="6753"/>
                    <a:pt x="625540" y="0"/>
                  </a:cubicBezTo>
                  <a:close/>
                </a:path>
              </a:pathLst>
            </a:custGeom>
            <a:solidFill>
              <a:srgbClr val="07A398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Rectangle 11">
              <a:extLst>
                <a:ext uri="{FF2B5EF4-FFF2-40B4-BE49-F238E27FC236}">
                  <a16:creationId xmlns="" xmlns:a16="http://schemas.microsoft.com/office/drawing/2014/main" id="{0F0282DA-2C3F-45FC-8000-820DA41E0EA5}"/>
                </a:ext>
              </a:extLst>
            </p:cNvPr>
            <p:cNvSpPr/>
            <p:nvPr/>
          </p:nvSpPr>
          <p:spPr>
            <a:xfrm>
              <a:off x="4981714" y="3373145"/>
              <a:ext cx="836239" cy="1075117"/>
            </a:xfrm>
            <a:custGeom>
              <a:avLst/>
              <a:gdLst/>
              <a:ahLst/>
              <a:cxnLst/>
              <a:rect l="l" t="t" r="r" b="b"/>
              <a:pathLst>
                <a:path w="1260000" h="1619928">
                  <a:moveTo>
                    <a:pt x="625539" y="0"/>
                  </a:moveTo>
                  <a:cubicBezTo>
                    <a:pt x="705491" y="1786"/>
                    <a:pt x="785913" y="39686"/>
                    <a:pt x="791165" y="110119"/>
                  </a:cubicBezTo>
                  <a:cubicBezTo>
                    <a:pt x="790697" y="195927"/>
                    <a:pt x="715932" y="226813"/>
                    <a:pt x="705483" y="359928"/>
                  </a:cubicBezTo>
                  <a:lnTo>
                    <a:pt x="1260000" y="359928"/>
                  </a:lnTo>
                  <a:lnTo>
                    <a:pt x="1260000" y="1619928"/>
                  </a:lnTo>
                  <a:lnTo>
                    <a:pt x="0" y="1619928"/>
                  </a:lnTo>
                  <a:lnTo>
                    <a:pt x="0" y="359928"/>
                  </a:lnTo>
                  <a:lnTo>
                    <a:pt x="562249" y="359928"/>
                  </a:lnTo>
                  <a:cubicBezTo>
                    <a:pt x="546399" y="236941"/>
                    <a:pt x="478119" y="225931"/>
                    <a:pt x="468835" y="135531"/>
                  </a:cubicBezTo>
                  <a:cubicBezTo>
                    <a:pt x="469430" y="51663"/>
                    <a:pt x="530354" y="6753"/>
                    <a:pt x="625539" y="0"/>
                  </a:cubicBezTo>
                  <a:close/>
                </a:path>
              </a:pathLst>
            </a:custGeom>
            <a:solidFill>
              <a:srgbClr val="E62601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13">
              <a:extLst>
                <a:ext uri="{FF2B5EF4-FFF2-40B4-BE49-F238E27FC236}">
                  <a16:creationId xmlns="" xmlns:a16="http://schemas.microsoft.com/office/drawing/2014/main" id="{4DDA15BD-A1E0-4774-B6D3-9802179FE024}"/>
                </a:ext>
              </a:extLst>
            </p:cNvPr>
            <p:cNvSpPr/>
            <p:nvPr/>
          </p:nvSpPr>
          <p:spPr>
            <a:xfrm>
              <a:off x="3326046" y="1782475"/>
              <a:ext cx="836239" cy="1243600"/>
            </a:xfrm>
            <a:custGeom>
              <a:avLst/>
              <a:gdLst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35960 w 836239"/>
                <a:gd name="connsiteY13" fmla="*/ 0 h 1077346"/>
                <a:gd name="connsiteX14" fmla="*/ 0 w 836239"/>
                <a:gd name="connsiteY14" fmla="*/ 35960 h 1077346"/>
                <a:gd name="connsiteX15" fmla="*/ 0 w 836239"/>
                <a:gd name="connsiteY15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35960 w 836239"/>
                <a:gd name="connsiteY13" fmla="*/ 0 h 1077346"/>
                <a:gd name="connsiteX14" fmla="*/ 0 w 836239"/>
                <a:gd name="connsiteY14" fmla="*/ 35960 h 1077346"/>
                <a:gd name="connsiteX15" fmla="*/ 0 w 836239"/>
                <a:gd name="connsiteY15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0 w 836239"/>
                <a:gd name="connsiteY13" fmla="*/ 35960 h 1077346"/>
                <a:gd name="connsiteX14" fmla="*/ 0 w 836239"/>
                <a:gd name="connsiteY14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690645 w 836239"/>
                <a:gd name="connsiteY10" fmla="*/ 0 h 1077346"/>
                <a:gd name="connsiteX0" fmla="*/ 690645 w 838684"/>
                <a:gd name="connsiteY0" fmla="*/ 83127 h 1160473"/>
                <a:gd name="connsiteX1" fmla="*/ 838684 w 838684"/>
                <a:gd name="connsiteY1" fmla="*/ 0 h 1160473"/>
                <a:gd name="connsiteX2" fmla="*/ 836239 w 838684"/>
                <a:gd name="connsiteY2" fmla="*/ 919366 h 1160473"/>
                <a:gd name="connsiteX3" fmla="*/ 457268 w 838684"/>
                <a:gd name="connsiteY3" fmla="*/ 919366 h 1160473"/>
                <a:gd name="connsiteX4" fmla="*/ 519478 w 838684"/>
                <a:gd name="connsiteY4" fmla="*/ 1070524 h 1160473"/>
                <a:gd name="connsiteX5" fmla="*/ 415477 w 838684"/>
                <a:gd name="connsiteY5" fmla="*/ 1160473 h 1160473"/>
                <a:gd name="connsiteX6" fmla="*/ 305554 w 838684"/>
                <a:gd name="connsiteY6" fmla="*/ 1087389 h 1160473"/>
                <a:gd name="connsiteX7" fmla="*/ 362534 w 838684"/>
                <a:gd name="connsiteY7" fmla="*/ 919366 h 1160473"/>
                <a:gd name="connsiteX8" fmla="*/ 0 w 838684"/>
                <a:gd name="connsiteY8" fmla="*/ 919366 h 1160473"/>
                <a:gd name="connsiteX9" fmla="*/ 0 w 838684"/>
                <a:gd name="connsiteY9" fmla="*/ 736141 h 1160473"/>
                <a:gd name="connsiteX10" fmla="*/ 690645 w 838684"/>
                <a:gd name="connsiteY10" fmla="*/ 83127 h 1160473"/>
                <a:gd name="connsiteX0" fmla="*/ 0 w 838684"/>
                <a:gd name="connsiteY0" fmla="*/ 736141 h 1160473"/>
                <a:gd name="connsiteX1" fmla="*/ 838684 w 838684"/>
                <a:gd name="connsiteY1" fmla="*/ 0 h 1160473"/>
                <a:gd name="connsiteX2" fmla="*/ 836239 w 838684"/>
                <a:gd name="connsiteY2" fmla="*/ 919366 h 1160473"/>
                <a:gd name="connsiteX3" fmla="*/ 457268 w 838684"/>
                <a:gd name="connsiteY3" fmla="*/ 919366 h 1160473"/>
                <a:gd name="connsiteX4" fmla="*/ 519478 w 838684"/>
                <a:gd name="connsiteY4" fmla="*/ 1070524 h 1160473"/>
                <a:gd name="connsiteX5" fmla="*/ 415477 w 838684"/>
                <a:gd name="connsiteY5" fmla="*/ 1160473 h 1160473"/>
                <a:gd name="connsiteX6" fmla="*/ 305554 w 838684"/>
                <a:gd name="connsiteY6" fmla="*/ 1087389 h 1160473"/>
                <a:gd name="connsiteX7" fmla="*/ 362534 w 838684"/>
                <a:gd name="connsiteY7" fmla="*/ 919366 h 1160473"/>
                <a:gd name="connsiteX8" fmla="*/ 0 w 838684"/>
                <a:gd name="connsiteY8" fmla="*/ 919366 h 1160473"/>
                <a:gd name="connsiteX9" fmla="*/ 0 w 838684"/>
                <a:gd name="connsiteY9" fmla="*/ 736141 h 1160473"/>
                <a:gd name="connsiteX0" fmla="*/ 0 w 836239"/>
                <a:gd name="connsiteY0" fmla="*/ 770370 h 1194702"/>
                <a:gd name="connsiteX1" fmla="*/ 836239 w 836239"/>
                <a:gd name="connsiteY1" fmla="*/ 0 h 1194702"/>
                <a:gd name="connsiteX2" fmla="*/ 836239 w 836239"/>
                <a:gd name="connsiteY2" fmla="*/ 953595 h 1194702"/>
                <a:gd name="connsiteX3" fmla="*/ 457268 w 836239"/>
                <a:gd name="connsiteY3" fmla="*/ 953595 h 1194702"/>
                <a:gd name="connsiteX4" fmla="*/ 519478 w 836239"/>
                <a:gd name="connsiteY4" fmla="*/ 1104753 h 1194702"/>
                <a:gd name="connsiteX5" fmla="*/ 415477 w 836239"/>
                <a:gd name="connsiteY5" fmla="*/ 1194702 h 1194702"/>
                <a:gd name="connsiteX6" fmla="*/ 305554 w 836239"/>
                <a:gd name="connsiteY6" fmla="*/ 1121618 h 1194702"/>
                <a:gd name="connsiteX7" fmla="*/ 362534 w 836239"/>
                <a:gd name="connsiteY7" fmla="*/ 953595 h 1194702"/>
                <a:gd name="connsiteX8" fmla="*/ 0 w 836239"/>
                <a:gd name="connsiteY8" fmla="*/ 953595 h 1194702"/>
                <a:gd name="connsiteX9" fmla="*/ 0 w 836239"/>
                <a:gd name="connsiteY9" fmla="*/ 770370 h 1194702"/>
                <a:gd name="connsiteX0" fmla="*/ 0 w 838684"/>
                <a:gd name="connsiteY0" fmla="*/ 755700 h 1180032"/>
                <a:gd name="connsiteX1" fmla="*/ 838684 w 838684"/>
                <a:gd name="connsiteY1" fmla="*/ 0 h 1180032"/>
                <a:gd name="connsiteX2" fmla="*/ 836239 w 838684"/>
                <a:gd name="connsiteY2" fmla="*/ 938925 h 1180032"/>
                <a:gd name="connsiteX3" fmla="*/ 457268 w 838684"/>
                <a:gd name="connsiteY3" fmla="*/ 938925 h 1180032"/>
                <a:gd name="connsiteX4" fmla="*/ 519478 w 838684"/>
                <a:gd name="connsiteY4" fmla="*/ 1090083 h 1180032"/>
                <a:gd name="connsiteX5" fmla="*/ 415477 w 838684"/>
                <a:gd name="connsiteY5" fmla="*/ 1180032 h 1180032"/>
                <a:gd name="connsiteX6" fmla="*/ 305554 w 838684"/>
                <a:gd name="connsiteY6" fmla="*/ 1106948 h 1180032"/>
                <a:gd name="connsiteX7" fmla="*/ 362534 w 838684"/>
                <a:gd name="connsiteY7" fmla="*/ 938925 h 1180032"/>
                <a:gd name="connsiteX8" fmla="*/ 0 w 838684"/>
                <a:gd name="connsiteY8" fmla="*/ 938925 h 1180032"/>
                <a:gd name="connsiteX9" fmla="*/ 0 w 838684"/>
                <a:gd name="connsiteY9" fmla="*/ 755700 h 1180032"/>
                <a:gd name="connsiteX0" fmla="*/ 0 w 838684"/>
                <a:gd name="connsiteY0" fmla="*/ 775259 h 1199591"/>
                <a:gd name="connsiteX1" fmla="*/ 838684 w 838684"/>
                <a:gd name="connsiteY1" fmla="*/ 0 h 1199591"/>
                <a:gd name="connsiteX2" fmla="*/ 836239 w 838684"/>
                <a:gd name="connsiteY2" fmla="*/ 958484 h 1199591"/>
                <a:gd name="connsiteX3" fmla="*/ 457268 w 838684"/>
                <a:gd name="connsiteY3" fmla="*/ 958484 h 1199591"/>
                <a:gd name="connsiteX4" fmla="*/ 519478 w 838684"/>
                <a:gd name="connsiteY4" fmla="*/ 1109642 h 1199591"/>
                <a:gd name="connsiteX5" fmla="*/ 415477 w 838684"/>
                <a:gd name="connsiteY5" fmla="*/ 1199591 h 1199591"/>
                <a:gd name="connsiteX6" fmla="*/ 305554 w 838684"/>
                <a:gd name="connsiteY6" fmla="*/ 1126507 h 1199591"/>
                <a:gd name="connsiteX7" fmla="*/ 362534 w 838684"/>
                <a:gd name="connsiteY7" fmla="*/ 958484 h 1199591"/>
                <a:gd name="connsiteX8" fmla="*/ 0 w 838684"/>
                <a:gd name="connsiteY8" fmla="*/ 958484 h 1199591"/>
                <a:gd name="connsiteX9" fmla="*/ 0 w 838684"/>
                <a:gd name="connsiteY9" fmla="*/ 775259 h 1199591"/>
                <a:gd name="connsiteX0" fmla="*/ 0 w 836239"/>
                <a:gd name="connsiteY0" fmla="*/ 809488 h 1233820"/>
                <a:gd name="connsiteX1" fmla="*/ 826460 w 836239"/>
                <a:gd name="connsiteY1" fmla="*/ 0 h 1233820"/>
                <a:gd name="connsiteX2" fmla="*/ 836239 w 836239"/>
                <a:gd name="connsiteY2" fmla="*/ 992713 h 1233820"/>
                <a:gd name="connsiteX3" fmla="*/ 457268 w 836239"/>
                <a:gd name="connsiteY3" fmla="*/ 992713 h 1233820"/>
                <a:gd name="connsiteX4" fmla="*/ 519478 w 836239"/>
                <a:gd name="connsiteY4" fmla="*/ 1143871 h 1233820"/>
                <a:gd name="connsiteX5" fmla="*/ 415477 w 836239"/>
                <a:gd name="connsiteY5" fmla="*/ 1233820 h 1233820"/>
                <a:gd name="connsiteX6" fmla="*/ 305554 w 836239"/>
                <a:gd name="connsiteY6" fmla="*/ 1160736 h 1233820"/>
                <a:gd name="connsiteX7" fmla="*/ 362534 w 836239"/>
                <a:gd name="connsiteY7" fmla="*/ 992713 h 1233820"/>
                <a:gd name="connsiteX8" fmla="*/ 0 w 836239"/>
                <a:gd name="connsiteY8" fmla="*/ 992713 h 1233820"/>
                <a:gd name="connsiteX9" fmla="*/ 0 w 836239"/>
                <a:gd name="connsiteY9" fmla="*/ 809488 h 1233820"/>
                <a:gd name="connsiteX0" fmla="*/ 0 w 839410"/>
                <a:gd name="connsiteY0" fmla="*/ 816823 h 1241155"/>
                <a:gd name="connsiteX1" fmla="*/ 838684 w 839410"/>
                <a:gd name="connsiteY1" fmla="*/ 0 h 1241155"/>
                <a:gd name="connsiteX2" fmla="*/ 836239 w 839410"/>
                <a:gd name="connsiteY2" fmla="*/ 1000048 h 1241155"/>
                <a:gd name="connsiteX3" fmla="*/ 457268 w 839410"/>
                <a:gd name="connsiteY3" fmla="*/ 1000048 h 1241155"/>
                <a:gd name="connsiteX4" fmla="*/ 519478 w 839410"/>
                <a:gd name="connsiteY4" fmla="*/ 1151206 h 1241155"/>
                <a:gd name="connsiteX5" fmla="*/ 415477 w 839410"/>
                <a:gd name="connsiteY5" fmla="*/ 1241155 h 1241155"/>
                <a:gd name="connsiteX6" fmla="*/ 305554 w 839410"/>
                <a:gd name="connsiteY6" fmla="*/ 1168071 h 1241155"/>
                <a:gd name="connsiteX7" fmla="*/ 362534 w 839410"/>
                <a:gd name="connsiteY7" fmla="*/ 1000048 h 1241155"/>
                <a:gd name="connsiteX8" fmla="*/ 0 w 839410"/>
                <a:gd name="connsiteY8" fmla="*/ 1000048 h 1241155"/>
                <a:gd name="connsiteX9" fmla="*/ 0 w 839410"/>
                <a:gd name="connsiteY9" fmla="*/ 816823 h 1241155"/>
                <a:gd name="connsiteX0" fmla="*/ 0 w 836239"/>
                <a:gd name="connsiteY0" fmla="*/ 819268 h 1243600"/>
                <a:gd name="connsiteX1" fmla="*/ 831349 w 836239"/>
                <a:gd name="connsiteY1" fmla="*/ 0 h 1243600"/>
                <a:gd name="connsiteX2" fmla="*/ 836239 w 836239"/>
                <a:gd name="connsiteY2" fmla="*/ 1002493 h 1243600"/>
                <a:gd name="connsiteX3" fmla="*/ 457268 w 836239"/>
                <a:gd name="connsiteY3" fmla="*/ 1002493 h 1243600"/>
                <a:gd name="connsiteX4" fmla="*/ 519478 w 836239"/>
                <a:gd name="connsiteY4" fmla="*/ 1153651 h 1243600"/>
                <a:gd name="connsiteX5" fmla="*/ 415477 w 836239"/>
                <a:gd name="connsiteY5" fmla="*/ 1243600 h 1243600"/>
                <a:gd name="connsiteX6" fmla="*/ 305554 w 836239"/>
                <a:gd name="connsiteY6" fmla="*/ 1170516 h 1243600"/>
                <a:gd name="connsiteX7" fmla="*/ 362534 w 836239"/>
                <a:gd name="connsiteY7" fmla="*/ 1002493 h 1243600"/>
                <a:gd name="connsiteX8" fmla="*/ 0 w 836239"/>
                <a:gd name="connsiteY8" fmla="*/ 1002493 h 1243600"/>
                <a:gd name="connsiteX9" fmla="*/ 0 w 836239"/>
                <a:gd name="connsiteY9" fmla="*/ 819268 h 12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239" h="1243600">
                  <a:moveTo>
                    <a:pt x="0" y="819268"/>
                  </a:moveTo>
                  <a:lnTo>
                    <a:pt x="831349" y="0"/>
                  </a:lnTo>
                  <a:cubicBezTo>
                    <a:pt x="834609" y="330904"/>
                    <a:pt x="832979" y="671589"/>
                    <a:pt x="836239" y="1002493"/>
                  </a:cubicBezTo>
                  <a:lnTo>
                    <a:pt x="457268" y="1002493"/>
                  </a:lnTo>
                  <a:cubicBezTo>
                    <a:pt x="467180" y="1086219"/>
                    <a:pt x="513262" y="1093113"/>
                    <a:pt x="519478" y="1153651"/>
                  </a:cubicBezTo>
                  <a:cubicBezTo>
                    <a:pt x="519084" y="1209312"/>
                    <a:pt x="478650" y="1239118"/>
                    <a:pt x="415477" y="1243600"/>
                  </a:cubicBezTo>
                  <a:cubicBezTo>
                    <a:pt x="362415" y="1242415"/>
                    <a:pt x="309040" y="1217261"/>
                    <a:pt x="305554" y="1170516"/>
                  </a:cubicBezTo>
                  <a:cubicBezTo>
                    <a:pt x="305867" y="1113090"/>
                    <a:pt x="356318" y="1092729"/>
                    <a:pt x="362534" y="1002493"/>
                  </a:cubicBezTo>
                  <a:lnTo>
                    <a:pt x="0" y="1002493"/>
                  </a:lnTo>
                  <a:lnTo>
                    <a:pt x="0" y="819268"/>
                  </a:lnTo>
                  <a:close/>
                  <a:close/>
                </a:path>
              </a:pathLst>
            </a:custGeom>
            <a:solidFill>
              <a:srgbClr val="E62601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ectangle 14">
              <a:extLst>
                <a:ext uri="{FF2B5EF4-FFF2-40B4-BE49-F238E27FC236}">
                  <a16:creationId xmlns="" xmlns:a16="http://schemas.microsoft.com/office/drawing/2014/main" id="{F20C45CB-D7EE-41BA-A6FE-AB05CC8BE551}"/>
                </a:ext>
              </a:extLst>
            </p:cNvPr>
            <p:cNvSpPr/>
            <p:nvPr/>
          </p:nvSpPr>
          <p:spPr>
            <a:xfrm>
              <a:off x="4987021" y="1792256"/>
              <a:ext cx="836536" cy="1233821"/>
            </a:xfrm>
            <a:custGeom>
              <a:avLst/>
              <a:gdLst>
                <a:gd name="connsiteX0" fmla="*/ 794676 w 836239"/>
                <a:gd name="connsiteY0" fmla="*/ 0 h 1077346"/>
                <a:gd name="connsiteX1" fmla="*/ 836239 w 836239"/>
                <a:gd name="connsiteY1" fmla="*/ 41563 h 1077346"/>
                <a:gd name="connsiteX2" fmla="*/ 794676 w 836239"/>
                <a:gd name="connsiteY2" fmla="*/ 0 h 1077346"/>
                <a:gd name="connsiteX3" fmla="*/ 0 w 836239"/>
                <a:gd name="connsiteY3" fmla="*/ 0 h 1077346"/>
                <a:gd name="connsiteX4" fmla="*/ 154603 w 836239"/>
                <a:gd name="connsiteY4" fmla="*/ 0 h 1077346"/>
                <a:gd name="connsiteX5" fmla="*/ 819127 w 836239"/>
                <a:gd name="connsiteY5" fmla="*/ 664524 h 1077346"/>
                <a:gd name="connsiteX6" fmla="*/ 836239 w 836239"/>
                <a:gd name="connsiteY6" fmla="*/ 647411 h 1077346"/>
                <a:gd name="connsiteX7" fmla="*/ 836239 w 836239"/>
                <a:gd name="connsiteY7" fmla="*/ 836239 h 1077346"/>
                <a:gd name="connsiteX8" fmla="*/ 457268 w 836239"/>
                <a:gd name="connsiteY8" fmla="*/ 836239 h 1077346"/>
                <a:gd name="connsiteX9" fmla="*/ 519479 w 836239"/>
                <a:gd name="connsiteY9" fmla="*/ 987397 h 1077346"/>
                <a:gd name="connsiteX10" fmla="*/ 415477 w 836239"/>
                <a:gd name="connsiteY10" fmla="*/ 1077346 h 1077346"/>
                <a:gd name="connsiteX11" fmla="*/ 305554 w 836239"/>
                <a:gd name="connsiteY11" fmla="*/ 1004262 h 1077346"/>
                <a:gd name="connsiteX12" fmla="*/ 362534 w 836239"/>
                <a:gd name="connsiteY12" fmla="*/ 836239 h 1077346"/>
                <a:gd name="connsiteX13" fmla="*/ 0 w 836239"/>
                <a:gd name="connsiteY13" fmla="*/ 836239 h 1077346"/>
                <a:gd name="connsiteX14" fmla="*/ 0 w 836239"/>
                <a:gd name="connsiteY14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36239 w 836239"/>
                <a:gd name="connsiteY2" fmla="*/ 647411 h 1077346"/>
                <a:gd name="connsiteX3" fmla="*/ 836239 w 836239"/>
                <a:gd name="connsiteY3" fmla="*/ 836239 h 1077346"/>
                <a:gd name="connsiteX4" fmla="*/ 457268 w 836239"/>
                <a:gd name="connsiteY4" fmla="*/ 836239 h 1077346"/>
                <a:gd name="connsiteX5" fmla="*/ 519479 w 836239"/>
                <a:gd name="connsiteY5" fmla="*/ 987397 h 1077346"/>
                <a:gd name="connsiteX6" fmla="*/ 415477 w 836239"/>
                <a:gd name="connsiteY6" fmla="*/ 1077346 h 1077346"/>
                <a:gd name="connsiteX7" fmla="*/ 305554 w 836239"/>
                <a:gd name="connsiteY7" fmla="*/ 1004262 h 1077346"/>
                <a:gd name="connsiteX8" fmla="*/ 362534 w 836239"/>
                <a:gd name="connsiteY8" fmla="*/ 836239 h 1077346"/>
                <a:gd name="connsiteX9" fmla="*/ 0 w 836239"/>
                <a:gd name="connsiteY9" fmla="*/ 836239 h 1077346"/>
                <a:gd name="connsiteX10" fmla="*/ 0 w 836239"/>
                <a:gd name="connsiteY10" fmla="*/ 0 h 1077346"/>
                <a:gd name="connsiteX0" fmla="*/ 0 w 836239"/>
                <a:gd name="connsiteY0" fmla="*/ 0 h 1077346"/>
                <a:gd name="connsiteX1" fmla="*/ 836239 w 836239"/>
                <a:gd name="connsiteY1" fmla="*/ 647411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9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0 h 1077346"/>
                <a:gd name="connsiteX0" fmla="*/ 0 w 841128"/>
                <a:gd name="connsiteY0" fmla="*/ 0 h 1233821"/>
                <a:gd name="connsiteX1" fmla="*/ 841128 w 841128"/>
                <a:gd name="connsiteY1" fmla="*/ 803886 h 1233821"/>
                <a:gd name="connsiteX2" fmla="*/ 841128 w 841128"/>
                <a:gd name="connsiteY2" fmla="*/ 992714 h 1233821"/>
                <a:gd name="connsiteX3" fmla="*/ 462157 w 841128"/>
                <a:gd name="connsiteY3" fmla="*/ 992714 h 1233821"/>
                <a:gd name="connsiteX4" fmla="*/ 524368 w 841128"/>
                <a:gd name="connsiteY4" fmla="*/ 1143872 h 1233821"/>
                <a:gd name="connsiteX5" fmla="*/ 420366 w 841128"/>
                <a:gd name="connsiteY5" fmla="*/ 1233821 h 1233821"/>
                <a:gd name="connsiteX6" fmla="*/ 310443 w 841128"/>
                <a:gd name="connsiteY6" fmla="*/ 1160737 h 1233821"/>
                <a:gd name="connsiteX7" fmla="*/ 367423 w 841128"/>
                <a:gd name="connsiteY7" fmla="*/ 992714 h 1233821"/>
                <a:gd name="connsiteX8" fmla="*/ 4889 w 841128"/>
                <a:gd name="connsiteY8" fmla="*/ 992714 h 1233821"/>
                <a:gd name="connsiteX9" fmla="*/ 0 w 841128"/>
                <a:gd name="connsiteY9" fmla="*/ 0 h 1233821"/>
                <a:gd name="connsiteX0" fmla="*/ 5107 w 836456"/>
                <a:gd name="connsiteY0" fmla="*/ 0 h 1233821"/>
                <a:gd name="connsiteX1" fmla="*/ 836456 w 836456"/>
                <a:gd name="connsiteY1" fmla="*/ 803886 h 1233821"/>
                <a:gd name="connsiteX2" fmla="*/ 836456 w 836456"/>
                <a:gd name="connsiteY2" fmla="*/ 992714 h 1233821"/>
                <a:gd name="connsiteX3" fmla="*/ 457485 w 836456"/>
                <a:gd name="connsiteY3" fmla="*/ 992714 h 1233821"/>
                <a:gd name="connsiteX4" fmla="*/ 519696 w 836456"/>
                <a:gd name="connsiteY4" fmla="*/ 1143872 h 1233821"/>
                <a:gd name="connsiteX5" fmla="*/ 415694 w 836456"/>
                <a:gd name="connsiteY5" fmla="*/ 1233821 h 1233821"/>
                <a:gd name="connsiteX6" fmla="*/ 305771 w 836456"/>
                <a:gd name="connsiteY6" fmla="*/ 1160737 h 1233821"/>
                <a:gd name="connsiteX7" fmla="*/ 362751 w 836456"/>
                <a:gd name="connsiteY7" fmla="*/ 992714 h 1233821"/>
                <a:gd name="connsiteX8" fmla="*/ 217 w 836456"/>
                <a:gd name="connsiteY8" fmla="*/ 992714 h 1233821"/>
                <a:gd name="connsiteX9" fmla="*/ 5107 w 836456"/>
                <a:gd name="connsiteY9" fmla="*/ 0 h 1233821"/>
                <a:gd name="connsiteX0" fmla="*/ 0 w 841128"/>
                <a:gd name="connsiteY0" fmla="*/ 0 h 1233821"/>
                <a:gd name="connsiteX1" fmla="*/ 841128 w 841128"/>
                <a:gd name="connsiteY1" fmla="*/ 803886 h 1233821"/>
                <a:gd name="connsiteX2" fmla="*/ 841128 w 841128"/>
                <a:gd name="connsiteY2" fmla="*/ 992714 h 1233821"/>
                <a:gd name="connsiteX3" fmla="*/ 462157 w 841128"/>
                <a:gd name="connsiteY3" fmla="*/ 992714 h 1233821"/>
                <a:gd name="connsiteX4" fmla="*/ 524368 w 841128"/>
                <a:gd name="connsiteY4" fmla="*/ 1143872 h 1233821"/>
                <a:gd name="connsiteX5" fmla="*/ 420366 w 841128"/>
                <a:gd name="connsiteY5" fmla="*/ 1233821 h 1233821"/>
                <a:gd name="connsiteX6" fmla="*/ 310443 w 841128"/>
                <a:gd name="connsiteY6" fmla="*/ 1160737 h 1233821"/>
                <a:gd name="connsiteX7" fmla="*/ 367423 w 841128"/>
                <a:gd name="connsiteY7" fmla="*/ 992714 h 1233821"/>
                <a:gd name="connsiteX8" fmla="*/ 4889 w 841128"/>
                <a:gd name="connsiteY8" fmla="*/ 992714 h 1233821"/>
                <a:gd name="connsiteX9" fmla="*/ 0 w 841128"/>
                <a:gd name="connsiteY9" fmla="*/ 0 h 1233821"/>
                <a:gd name="connsiteX0" fmla="*/ 2742 w 836536"/>
                <a:gd name="connsiteY0" fmla="*/ 0 h 1233821"/>
                <a:gd name="connsiteX1" fmla="*/ 836536 w 836536"/>
                <a:gd name="connsiteY1" fmla="*/ 803886 h 1233821"/>
                <a:gd name="connsiteX2" fmla="*/ 836536 w 836536"/>
                <a:gd name="connsiteY2" fmla="*/ 992714 h 1233821"/>
                <a:gd name="connsiteX3" fmla="*/ 457565 w 836536"/>
                <a:gd name="connsiteY3" fmla="*/ 992714 h 1233821"/>
                <a:gd name="connsiteX4" fmla="*/ 519776 w 836536"/>
                <a:gd name="connsiteY4" fmla="*/ 1143872 h 1233821"/>
                <a:gd name="connsiteX5" fmla="*/ 415774 w 836536"/>
                <a:gd name="connsiteY5" fmla="*/ 1233821 h 1233821"/>
                <a:gd name="connsiteX6" fmla="*/ 305851 w 836536"/>
                <a:gd name="connsiteY6" fmla="*/ 1160737 h 1233821"/>
                <a:gd name="connsiteX7" fmla="*/ 362831 w 836536"/>
                <a:gd name="connsiteY7" fmla="*/ 992714 h 1233821"/>
                <a:gd name="connsiteX8" fmla="*/ 297 w 836536"/>
                <a:gd name="connsiteY8" fmla="*/ 992714 h 1233821"/>
                <a:gd name="connsiteX9" fmla="*/ 2742 w 836536"/>
                <a:gd name="connsiteY9" fmla="*/ 0 h 123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536" h="1233821">
                  <a:moveTo>
                    <a:pt x="2742" y="0"/>
                  </a:moveTo>
                  <a:lnTo>
                    <a:pt x="836536" y="803886"/>
                  </a:lnTo>
                  <a:lnTo>
                    <a:pt x="836536" y="992714"/>
                  </a:lnTo>
                  <a:lnTo>
                    <a:pt x="457565" y="992714"/>
                  </a:lnTo>
                  <a:cubicBezTo>
                    <a:pt x="467477" y="1076440"/>
                    <a:pt x="513559" y="1083334"/>
                    <a:pt x="519776" y="1143872"/>
                  </a:cubicBezTo>
                  <a:cubicBezTo>
                    <a:pt x="519381" y="1199533"/>
                    <a:pt x="478947" y="1229339"/>
                    <a:pt x="415774" y="1233821"/>
                  </a:cubicBezTo>
                  <a:cubicBezTo>
                    <a:pt x="362712" y="1232636"/>
                    <a:pt x="309337" y="1207482"/>
                    <a:pt x="305851" y="1160737"/>
                  </a:cubicBezTo>
                  <a:cubicBezTo>
                    <a:pt x="306164" y="1103311"/>
                    <a:pt x="356615" y="1082950"/>
                    <a:pt x="362831" y="992714"/>
                  </a:cubicBezTo>
                  <a:lnTo>
                    <a:pt x="297" y="992714"/>
                  </a:lnTo>
                  <a:cubicBezTo>
                    <a:pt x="-1333" y="661809"/>
                    <a:pt x="4372" y="330905"/>
                    <a:pt x="2742" y="0"/>
                  </a:cubicBezTo>
                  <a:close/>
                </a:path>
              </a:pathLst>
            </a:custGeom>
            <a:solidFill>
              <a:srgbClr val="07A398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Rectangle 12">
              <a:extLst>
                <a:ext uri="{FF2B5EF4-FFF2-40B4-BE49-F238E27FC236}">
                  <a16:creationId xmlns="" xmlns:a16="http://schemas.microsoft.com/office/drawing/2014/main" id="{4A0859C6-C93B-49D4-9AD0-DBFEB4FB6FA3}"/>
                </a:ext>
              </a:extLst>
            </p:cNvPr>
            <p:cNvSpPr/>
            <p:nvPr/>
          </p:nvSpPr>
          <p:spPr>
            <a:xfrm>
              <a:off x="3914673" y="1419622"/>
              <a:ext cx="1317823" cy="1365349"/>
            </a:xfrm>
            <a:custGeom>
              <a:avLst/>
              <a:gdLst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63956 w 1317823"/>
                <a:gd name="connsiteY16" fmla="*/ 434013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66648 w 1317823"/>
                <a:gd name="connsiteY1" fmla="*/ 42501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66648 w 1317823"/>
                <a:gd name="connsiteY1" fmla="*/ 42501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1538 w 1317823"/>
                <a:gd name="connsiteY1" fmla="*/ 41523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8873 w 1317823"/>
                <a:gd name="connsiteY1" fmla="*/ 412794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8873 w 1317823"/>
                <a:gd name="connsiteY1" fmla="*/ 412794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4 w 1317823"/>
                <a:gd name="connsiteY17" fmla="*/ 404611 h 1365349"/>
                <a:gd name="connsiteX18" fmla="*/ 655122 w 1317823"/>
                <a:gd name="connsiteY18" fmla="*/ 0 h 1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823" h="1365349">
                  <a:moveTo>
                    <a:pt x="655122" y="0"/>
                  </a:moveTo>
                  <a:cubicBezTo>
                    <a:pt x="797939" y="157030"/>
                    <a:pt x="933356" y="260590"/>
                    <a:pt x="1073983" y="410349"/>
                  </a:cubicBezTo>
                  <a:cubicBezTo>
                    <a:pt x="1080986" y="491665"/>
                    <a:pt x="1076018" y="505008"/>
                    <a:pt x="1075814" y="529110"/>
                  </a:cubicBezTo>
                  <a:lnTo>
                    <a:pt x="1078249" y="529110"/>
                  </a:lnTo>
                  <a:lnTo>
                    <a:pt x="1078249" y="902332"/>
                  </a:lnTo>
                  <a:cubicBezTo>
                    <a:pt x="1160529" y="892003"/>
                    <a:pt x="1167707" y="846447"/>
                    <a:pt x="1227874" y="840268"/>
                  </a:cubicBezTo>
                  <a:cubicBezTo>
                    <a:pt x="1283535" y="840663"/>
                    <a:pt x="1313341" y="881096"/>
                    <a:pt x="1317823" y="944270"/>
                  </a:cubicBezTo>
                  <a:cubicBezTo>
                    <a:pt x="1316638" y="997332"/>
                    <a:pt x="1291484" y="1050706"/>
                    <a:pt x="1244739" y="1054193"/>
                  </a:cubicBezTo>
                  <a:cubicBezTo>
                    <a:pt x="1187641" y="1053881"/>
                    <a:pt x="1167185" y="1004001"/>
                    <a:pt x="1078249" y="997291"/>
                  </a:cubicBezTo>
                  <a:lnTo>
                    <a:pt x="1078249" y="1365349"/>
                  </a:lnTo>
                  <a:lnTo>
                    <a:pt x="242010" y="1365349"/>
                  </a:lnTo>
                  <a:lnTo>
                    <a:pt x="242010" y="991895"/>
                  </a:lnTo>
                  <a:cubicBezTo>
                    <a:pt x="157429" y="1001563"/>
                    <a:pt x="150704" y="1047953"/>
                    <a:pt x="89950" y="1054192"/>
                  </a:cubicBezTo>
                  <a:cubicBezTo>
                    <a:pt x="34288" y="1053797"/>
                    <a:pt x="4482" y="1013364"/>
                    <a:pt x="0" y="950190"/>
                  </a:cubicBezTo>
                  <a:cubicBezTo>
                    <a:pt x="1185" y="897128"/>
                    <a:pt x="26339" y="843754"/>
                    <a:pt x="73084" y="840267"/>
                  </a:cubicBezTo>
                  <a:cubicBezTo>
                    <a:pt x="130701" y="840581"/>
                    <a:pt x="151007" y="891368"/>
                    <a:pt x="242010" y="897293"/>
                  </a:cubicBezTo>
                  <a:lnTo>
                    <a:pt x="242010" y="529110"/>
                  </a:lnTo>
                  <a:cubicBezTo>
                    <a:pt x="242182" y="498205"/>
                    <a:pt x="242352" y="435516"/>
                    <a:pt x="242524" y="404611"/>
                  </a:cubicBezTo>
                  <a:cubicBezTo>
                    <a:pt x="397152" y="247546"/>
                    <a:pt x="486462" y="173988"/>
                    <a:pt x="655122" y="0"/>
                  </a:cubicBezTo>
                  <a:close/>
                </a:path>
              </a:pathLst>
            </a:custGeom>
            <a:solidFill>
              <a:srgbClr val="FBA20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9">
              <a:extLst>
                <a:ext uri="{FF2B5EF4-FFF2-40B4-BE49-F238E27FC236}">
                  <a16:creationId xmlns="" xmlns:a16="http://schemas.microsoft.com/office/drawing/2014/main" id="{43615B9A-0E43-4DFD-9A58-1C8E3B04902D}"/>
                </a:ext>
              </a:extLst>
            </p:cNvPr>
            <p:cNvSpPr/>
            <p:nvPr/>
          </p:nvSpPr>
          <p:spPr>
            <a:xfrm>
              <a:off x="3914673" y="3612023"/>
              <a:ext cx="1317823" cy="836239"/>
            </a:xfrm>
            <a:custGeom>
              <a:avLst/>
              <a:gdLst/>
              <a:ahLst/>
              <a:cxnLst/>
              <a:rect l="l" t="t" r="r" b="b"/>
              <a:pathLst>
                <a:path w="1985624" h="1260000">
                  <a:moveTo>
                    <a:pt x="356204" y="0"/>
                  </a:moveTo>
                  <a:lnTo>
                    <a:pt x="1616204" y="0"/>
                  </a:lnTo>
                  <a:lnTo>
                    <a:pt x="1616204" y="563159"/>
                  </a:lnTo>
                  <a:cubicBezTo>
                    <a:pt x="1748180" y="549871"/>
                    <a:pt x="1757420" y="478353"/>
                    <a:pt x="1850093" y="468836"/>
                  </a:cubicBezTo>
                  <a:cubicBezTo>
                    <a:pt x="1933961" y="469431"/>
                    <a:pt x="1978871" y="530355"/>
                    <a:pt x="1985624" y="625540"/>
                  </a:cubicBezTo>
                  <a:cubicBezTo>
                    <a:pt x="1983838" y="705492"/>
                    <a:pt x="1945938" y="785914"/>
                    <a:pt x="1875505" y="791166"/>
                  </a:cubicBezTo>
                  <a:cubicBezTo>
                    <a:pt x="1787691" y="790687"/>
                    <a:pt x="1757397" y="712397"/>
                    <a:pt x="1616204" y="704999"/>
                  </a:cubicBezTo>
                  <a:lnTo>
                    <a:pt x="1616204" y="1260000"/>
                  </a:lnTo>
                  <a:lnTo>
                    <a:pt x="356204" y="1260000"/>
                  </a:lnTo>
                  <a:lnTo>
                    <a:pt x="356204" y="698108"/>
                  </a:lnTo>
                  <a:cubicBezTo>
                    <a:pt x="236709" y="714981"/>
                    <a:pt x="225014" y="781976"/>
                    <a:pt x="135531" y="791165"/>
                  </a:cubicBezTo>
                  <a:cubicBezTo>
                    <a:pt x="51663" y="790570"/>
                    <a:pt x="6753" y="729647"/>
                    <a:pt x="0" y="634461"/>
                  </a:cubicBezTo>
                  <a:cubicBezTo>
                    <a:pt x="1786" y="554510"/>
                    <a:pt x="39686" y="474088"/>
                    <a:pt x="110119" y="468835"/>
                  </a:cubicBezTo>
                  <a:cubicBezTo>
                    <a:pt x="195122" y="469298"/>
                    <a:pt x="226228" y="542672"/>
                    <a:pt x="356204" y="554328"/>
                  </a:cubicBezTo>
                  <a:close/>
                </a:path>
              </a:pathLst>
            </a:custGeom>
            <a:solidFill>
              <a:srgbClr val="FBA20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ectangle 16">
              <a:extLst>
                <a:ext uri="{FF2B5EF4-FFF2-40B4-BE49-F238E27FC236}">
                  <a16:creationId xmlns="" xmlns:a16="http://schemas.microsoft.com/office/drawing/2014/main" id="{CFF784D4-5376-40AC-94A2-6E5223983B81}"/>
                </a:ext>
              </a:extLst>
            </p:cNvPr>
            <p:cNvSpPr/>
            <p:nvPr/>
          </p:nvSpPr>
          <p:spPr>
            <a:xfrm rot="5400000">
              <a:off x="3924521" y="2544519"/>
              <a:ext cx="1298127" cy="1317823"/>
            </a:xfrm>
            <a:custGeom>
              <a:avLst/>
              <a:gdLst/>
              <a:ahLst/>
              <a:cxnLst/>
              <a:rect l="l" t="t" r="r" b="b"/>
              <a:pathLst>
                <a:path w="1955947" h="1985624">
                  <a:moveTo>
                    <a:pt x="0" y="1003881"/>
                  </a:moveTo>
                  <a:cubicBezTo>
                    <a:pt x="1786" y="923929"/>
                    <a:pt x="39686" y="843507"/>
                    <a:pt x="110119" y="838255"/>
                  </a:cubicBezTo>
                  <a:cubicBezTo>
                    <a:pt x="192631" y="838705"/>
                    <a:pt x="224359" y="907854"/>
                    <a:pt x="344973" y="923174"/>
                  </a:cubicBezTo>
                  <a:lnTo>
                    <a:pt x="344973" y="369420"/>
                  </a:lnTo>
                  <a:lnTo>
                    <a:pt x="908132" y="369420"/>
                  </a:lnTo>
                  <a:cubicBezTo>
                    <a:pt x="894844" y="237444"/>
                    <a:pt x="823326" y="228204"/>
                    <a:pt x="813809" y="135531"/>
                  </a:cubicBezTo>
                  <a:cubicBezTo>
                    <a:pt x="814404" y="51663"/>
                    <a:pt x="875327" y="6753"/>
                    <a:pt x="970513" y="0"/>
                  </a:cubicBezTo>
                  <a:cubicBezTo>
                    <a:pt x="1050464" y="1786"/>
                    <a:pt x="1130887" y="39686"/>
                    <a:pt x="1136139" y="110119"/>
                  </a:cubicBezTo>
                  <a:cubicBezTo>
                    <a:pt x="1135661" y="197933"/>
                    <a:pt x="1057369" y="228227"/>
                    <a:pt x="1049972" y="369420"/>
                  </a:cubicBezTo>
                  <a:lnTo>
                    <a:pt x="1604973" y="369420"/>
                  </a:lnTo>
                  <a:lnTo>
                    <a:pt x="1604973" y="930811"/>
                  </a:lnTo>
                  <a:cubicBezTo>
                    <a:pt x="1719598" y="912484"/>
                    <a:pt x="1732247" y="847309"/>
                    <a:pt x="1820416" y="838255"/>
                  </a:cubicBezTo>
                  <a:cubicBezTo>
                    <a:pt x="1904284" y="838850"/>
                    <a:pt x="1949194" y="899773"/>
                    <a:pt x="1955947" y="994959"/>
                  </a:cubicBezTo>
                  <a:cubicBezTo>
                    <a:pt x="1954161" y="1074910"/>
                    <a:pt x="1916261" y="1155332"/>
                    <a:pt x="1845828" y="1160585"/>
                  </a:cubicBezTo>
                  <a:cubicBezTo>
                    <a:pt x="1761973" y="1160128"/>
                    <a:pt x="1730569" y="1088717"/>
                    <a:pt x="1604973" y="1075359"/>
                  </a:cubicBezTo>
                  <a:lnTo>
                    <a:pt x="1604973" y="1629420"/>
                  </a:lnTo>
                  <a:lnTo>
                    <a:pt x="1043081" y="1629420"/>
                  </a:lnTo>
                  <a:cubicBezTo>
                    <a:pt x="1059954" y="1748915"/>
                    <a:pt x="1126948" y="1760610"/>
                    <a:pt x="1136138" y="1850093"/>
                  </a:cubicBezTo>
                  <a:cubicBezTo>
                    <a:pt x="1135543" y="1933961"/>
                    <a:pt x="1074620" y="1978871"/>
                    <a:pt x="979434" y="1985624"/>
                  </a:cubicBezTo>
                  <a:cubicBezTo>
                    <a:pt x="899483" y="1983838"/>
                    <a:pt x="819061" y="1945938"/>
                    <a:pt x="813808" y="1875505"/>
                  </a:cubicBezTo>
                  <a:cubicBezTo>
                    <a:pt x="814271" y="1790502"/>
                    <a:pt x="887645" y="1759396"/>
                    <a:pt x="899301" y="1629420"/>
                  </a:cubicBezTo>
                  <a:lnTo>
                    <a:pt x="344973" y="1629420"/>
                  </a:lnTo>
                  <a:lnTo>
                    <a:pt x="344973" y="1069040"/>
                  </a:lnTo>
                  <a:cubicBezTo>
                    <a:pt x="235877" y="1088650"/>
                    <a:pt x="222136" y="1151691"/>
                    <a:pt x="135531" y="1160585"/>
                  </a:cubicBezTo>
                  <a:cubicBezTo>
                    <a:pt x="51663" y="1159990"/>
                    <a:pt x="6753" y="1099066"/>
                    <a:pt x="0" y="1003881"/>
                  </a:cubicBezTo>
                  <a:close/>
                </a:path>
              </a:pathLst>
            </a:custGeom>
            <a:solidFill>
              <a:srgbClr val="E62601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9" name="L-Shape 48">
            <a:extLst>
              <a:ext uri="{FF2B5EF4-FFF2-40B4-BE49-F238E27FC236}">
                <a16:creationId xmlns="" xmlns:a16="http://schemas.microsoft.com/office/drawing/2014/main" id="{C5E9CB16-17AC-45F0-B0EA-6DED994E864A}"/>
              </a:ext>
            </a:extLst>
          </p:cNvPr>
          <p:cNvSpPr/>
          <p:nvPr/>
        </p:nvSpPr>
        <p:spPr>
          <a:xfrm rot="8100000">
            <a:off x="721270" y="1916333"/>
            <a:ext cx="3093154" cy="3093154"/>
          </a:xfrm>
          <a:prstGeom prst="corner">
            <a:avLst>
              <a:gd name="adj1" fmla="val 10489"/>
              <a:gd name="adj2" fmla="val 10848"/>
            </a:avLst>
          </a:prstGeom>
          <a:solidFill>
            <a:srgbClr val="2C2F45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49">
            <a:extLst>
              <a:ext uri="{FF2B5EF4-FFF2-40B4-BE49-F238E27FC236}">
                <a16:creationId xmlns="" xmlns:a16="http://schemas.microsoft.com/office/drawing/2014/main" id="{2A7E56CC-6AEB-4CF7-8761-91BB975576D2}"/>
              </a:ext>
            </a:extLst>
          </p:cNvPr>
          <p:cNvGrpSpPr/>
          <p:nvPr/>
        </p:nvGrpSpPr>
        <p:grpSpPr>
          <a:xfrm>
            <a:off x="1728685" y="3525778"/>
            <a:ext cx="1063230" cy="1029012"/>
            <a:chOff x="7633722" y="1747909"/>
            <a:chExt cx="1687379" cy="1633073"/>
          </a:xfrm>
        </p:grpSpPr>
        <p:grpSp>
          <p:nvGrpSpPr>
            <p:cNvPr id="4" name="Group 50">
              <a:extLst>
                <a:ext uri="{FF2B5EF4-FFF2-40B4-BE49-F238E27FC236}">
                  <a16:creationId xmlns="" xmlns:a16="http://schemas.microsoft.com/office/drawing/2014/main" id="{CA98A2E7-CCAA-4C3E-9883-BBD4CC868E01}"/>
                </a:ext>
              </a:extLst>
            </p:cNvPr>
            <p:cNvGrpSpPr/>
            <p:nvPr/>
          </p:nvGrpSpPr>
          <p:grpSpPr>
            <a:xfrm>
              <a:off x="7633722" y="1747909"/>
              <a:ext cx="1687379" cy="1633073"/>
              <a:chOff x="8218653" y="1475209"/>
              <a:chExt cx="2142989" cy="2074019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E4FDF143-06C6-42FF-A915-471CAEC718F8}"/>
                  </a:ext>
                </a:extLst>
              </p:cNvPr>
              <p:cNvSpPr/>
              <p:nvPr/>
            </p:nvSpPr>
            <p:spPr>
              <a:xfrm>
                <a:off x="8245695" y="1475209"/>
                <a:ext cx="1704357" cy="1856413"/>
              </a:xfrm>
              <a:custGeom>
                <a:avLst/>
                <a:gdLst>
                  <a:gd name="connsiteX0" fmla="*/ 1404558 w 1427067"/>
                  <a:gd name="connsiteY0" fmla="*/ 832916 h 1554385"/>
                  <a:gd name="connsiteX1" fmla="*/ 1264875 w 1427067"/>
                  <a:gd name="connsiteY1" fmla="*/ 475794 h 1554385"/>
                  <a:gd name="connsiteX2" fmla="*/ 1141705 w 1427067"/>
                  <a:gd name="connsiteY2" fmla="*/ 229799 h 1554385"/>
                  <a:gd name="connsiteX3" fmla="*/ 619784 w 1427067"/>
                  <a:gd name="connsiteY3" fmla="*/ 7200 h 1554385"/>
                  <a:gd name="connsiteX4" fmla="*/ 360371 w 1427067"/>
                  <a:gd name="connsiteY4" fmla="*/ 163742 h 1554385"/>
                  <a:gd name="connsiteX5" fmla="*/ 215183 w 1427067"/>
                  <a:gd name="connsiteY5" fmla="*/ 419714 h 1554385"/>
                  <a:gd name="connsiteX6" fmla="*/ 167016 w 1427067"/>
                  <a:gd name="connsiteY6" fmla="*/ 669149 h 1554385"/>
                  <a:gd name="connsiteX7" fmla="*/ 149470 w 1427067"/>
                  <a:gd name="connsiteY7" fmla="*/ 711467 h 1554385"/>
                  <a:gd name="connsiteX8" fmla="*/ 98206 w 1427067"/>
                  <a:gd name="connsiteY8" fmla="*/ 762386 h 1554385"/>
                  <a:gd name="connsiteX9" fmla="*/ 40062 w 1427067"/>
                  <a:gd name="connsiteY9" fmla="*/ 852871 h 1554385"/>
                  <a:gd name="connsiteX10" fmla="*/ 68618 w 1427067"/>
                  <a:gd name="connsiteY10" fmla="*/ 934410 h 1554385"/>
                  <a:gd name="connsiteX11" fmla="*/ 98550 w 1427067"/>
                  <a:gd name="connsiteY11" fmla="*/ 1013541 h 1554385"/>
                  <a:gd name="connsiteX12" fmla="*/ 103023 w 1427067"/>
                  <a:gd name="connsiteY12" fmla="*/ 942323 h 1554385"/>
                  <a:gd name="connsiteX13" fmla="*/ 78940 w 1427067"/>
                  <a:gd name="connsiteY13" fmla="*/ 901726 h 1554385"/>
                  <a:gd name="connsiteX14" fmla="*/ 101991 w 1427067"/>
                  <a:gd name="connsiteY14" fmla="*/ 821562 h 1554385"/>
                  <a:gd name="connsiteX15" fmla="*/ 179402 w 1427067"/>
                  <a:gd name="connsiteY15" fmla="*/ 770299 h 1554385"/>
                  <a:gd name="connsiteX16" fmla="*/ 196948 w 1427067"/>
                  <a:gd name="connsiteY16" fmla="*/ 760666 h 1554385"/>
                  <a:gd name="connsiteX17" fmla="*/ 209678 w 1427067"/>
                  <a:gd name="connsiteY17" fmla="*/ 767891 h 1554385"/>
                  <a:gd name="connsiteX18" fmla="*/ 207958 w 1427067"/>
                  <a:gd name="connsiteY18" fmla="*/ 790942 h 1554385"/>
                  <a:gd name="connsiteX19" fmla="*/ 154974 w 1427067"/>
                  <a:gd name="connsiteY19" fmla="*/ 992899 h 1554385"/>
                  <a:gd name="connsiteX20" fmla="*/ 138116 w 1427067"/>
                  <a:gd name="connsiteY20" fmla="*/ 1064117 h 1554385"/>
                  <a:gd name="connsiteX21" fmla="*/ 85477 w 1427067"/>
                  <a:gd name="connsiteY21" fmla="*/ 1144968 h 1554385"/>
                  <a:gd name="connsiteX22" fmla="*/ 23548 w 1427067"/>
                  <a:gd name="connsiteY22" fmla="*/ 1207929 h 1554385"/>
                  <a:gd name="connsiteX23" fmla="*/ 497 w 1427067"/>
                  <a:gd name="connsiteY23" fmla="*/ 1259536 h 1554385"/>
                  <a:gd name="connsiteX24" fmla="*/ 29741 w 1427067"/>
                  <a:gd name="connsiteY24" fmla="*/ 1335571 h 1554385"/>
                  <a:gd name="connsiteX25" fmla="*/ 55544 w 1427067"/>
                  <a:gd name="connsiteY25" fmla="*/ 1266417 h 1554385"/>
                  <a:gd name="connsiteX26" fmla="*/ 118505 w 1427067"/>
                  <a:gd name="connsiteY26" fmla="*/ 1218594 h 1554385"/>
                  <a:gd name="connsiteX27" fmla="*/ 235826 w 1427067"/>
                  <a:gd name="connsiteY27" fmla="*/ 971568 h 1554385"/>
                  <a:gd name="connsiteX28" fmla="*/ 249588 w 1427067"/>
                  <a:gd name="connsiteY28" fmla="*/ 939571 h 1554385"/>
                  <a:gd name="connsiteX29" fmla="*/ 255092 w 1427067"/>
                  <a:gd name="connsiteY29" fmla="*/ 935098 h 1554385"/>
                  <a:gd name="connsiteX30" fmla="*/ 259565 w 1427067"/>
                  <a:gd name="connsiteY30" fmla="*/ 940603 h 1554385"/>
                  <a:gd name="connsiteX31" fmla="*/ 262662 w 1427067"/>
                  <a:gd name="connsiteY31" fmla="*/ 961590 h 1554385"/>
                  <a:gd name="connsiteX32" fmla="*/ 243395 w 1427067"/>
                  <a:gd name="connsiteY32" fmla="*/ 1092673 h 1554385"/>
                  <a:gd name="connsiteX33" fmla="*/ 216215 w 1427067"/>
                  <a:gd name="connsiteY33" fmla="*/ 1164923 h 1554385"/>
                  <a:gd name="connsiteX34" fmla="*/ 198669 w 1427067"/>
                  <a:gd name="connsiteY34" fmla="*/ 1214810 h 1554385"/>
                  <a:gd name="connsiteX35" fmla="*/ 203829 w 1427067"/>
                  <a:gd name="connsiteY35" fmla="*/ 1390275 h 1554385"/>
                  <a:gd name="connsiteX36" fmla="*/ 799377 w 1427067"/>
                  <a:gd name="connsiteY36" fmla="*/ 1554386 h 1554385"/>
                  <a:gd name="connsiteX37" fmla="*/ 1185055 w 1427067"/>
                  <a:gd name="connsiteY37" fmla="*/ 1395091 h 1554385"/>
                  <a:gd name="connsiteX38" fmla="*/ 1282765 w 1427067"/>
                  <a:gd name="connsiteY38" fmla="*/ 1255408 h 1554385"/>
                  <a:gd name="connsiteX39" fmla="*/ 1386668 w 1427067"/>
                  <a:gd name="connsiteY39" fmla="*/ 1087512 h 1554385"/>
                  <a:gd name="connsiteX40" fmla="*/ 1425545 w 1427067"/>
                  <a:gd name="connsiteY40" fmla="*/ 967783 h 1554385"/>
                  <a:gd name="connsiteX41" fmla="*/ 1404558 w 1427067"/>
                  <a:gd name="connsiteY41" fmla="*/ 832916 h 155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27067" h="1554385">
                    <a:moveTo>
                      <a:pt x="1404558" y="832916"/>
                    </a:moveTo>
                    <a:cubicBezTo>
                      <a:pt x="1358456" y="713531"/>
                      <a:pt x="1310977" y="594835"/>
                      <a:pt x="1264875" y="475794"/>
                    </a:cubicBezTo>
                    <a:cubicBezTo>
                      <a:pt x="1231502" y="389782"/>
                      <a:pt x="1194001" y="305834"/>
                      <a:pt x="1141705" y="229799"/>
                    </a:cubicBezTo>
                    <a:cubicBezTo>
                      <a:pt x="1014751" y="46077"/>
                      <a:pt x="837222" y="-24109"/>
                      <a:pt x="619784" y="7200"/>
                    </a:cubicBezTo>
                    <a:cubicBezTo>
                      <a:pt x="513129" y="22338"/>
                      <a:pt x="428837" y="81514"/>
                      <a:pt x="360371" y="163742"/>
                    </a:cubicBezTo>
                    <a:cubicBezTo>
                      <a:pt x="296378" y="240465"/>
                      <a:pt x="251308" y="327509"/>
                      <a:pt x="215183" y="419714"/>
                    </a:cubicBezTo>
                    <a:cubicBezTo>
                      <a:pt x="183530" y="499877"/>
                      <a:pt x="161167" y="582105"/>
                      <a:pt x="167016" y="669149"/>
                    </a:cubicBezTo>
                    <a:cubicBezTo>
                      <a:pt x="168392" y="687728"/>
                      <a:pt x="161167" y="700113"/>
                      <a:pt x="149470" y="711467"/>
                    </a:cubicBezTo>
                    <a:cubicBezTo>
                      <a:pt x="132267" y="728325"/>
                      <a:pt x="115065" y="745184"/>
                      <a:pt x="98206" y="762386"/>
                    </a:cubicBezTo>
                    <a:cubicBezTo>
                      <a:pt x="77219" y="783717"/>
                      <a:pt x="43847" y="822939"/>
                      <a:pt x="40062" y="852871"/>
                    </a:cubicBezTo>
                    <a:cubicBezTo>
                      <a:pt x="35934" y="883835"/>
                      <a:pt x="51072" y="913079"/>
                      <a:pt x="68618" y="934410"/>
                    </a:cubicBezTo>
                    <a:cubicBezTo>
                      <a:pt x="95454" y="966407"/>
                      <a:pt x="63458" y="999780"/>
                      <a:pt x="98550" y="1013541"/>
                    </a:cubicBezTo>
                    <a:cubicBezTo>
                      <a:pt x="83068" y="971223"/>
                      <a:pt x="106120" y="964343"/>
                      <a:pt x="103023" y="942323"/>
                    </a:cubicBezTo>
                    <a:cubicBezTo>
                      <a:pt x="100959" y="928217"/>
                      <a:pt x="81692" y="915488"/>
                      <a:pt x="78940" y="901726"/>
                    </a:cubicBezTo>
                    <a:cubicBezTo>
                      <a:pt x="74467" y="879363"/>
                      <a:pt x="81348" y="840485"/>
                      <a:pt x="101991" y="821562"/>
                    </a:cubicBezTo>
                    <a:cubicBezTo>
                      <a:pt x="128827" y="796791"/>
                      <a:pt x="150158" y="792318"/>
                      <a:pt x="179402" y="770299"/>
                    </a:cubicBezTo>
                    <a:cubicBezTo>
                      <a:pt x="184563" y="766171"/>
                      <a:pt x="190411" y="763074"/>
                      <a:pt x="196948" y="760666"/>
                    </a:cubicBezTo>
                    <a:cubicBezTo>
                      <a:pt x="204173" y="758258"/>
                      <a:pt x="208302" y="761010"/>
                      <a:pt x="209678" y="767891"/>
                    </a:cubicBezTo>
                    <a:cubicBezTo>
                      <a:pt x="211398" y="775804"/>
                      <a:pt x="209678" y="783373"/>
                      <a:pt x="207958" y="790942"/>
                    </a:cubicBezTo>
                    <a:cubicBezTo>
                      <a:pt x="189379" y="858032"/>
                      <a:pt x="164952" y="923401"/>
                      <a:pt x="154974" y="992899"/>
                    </a:cubicBezTo>
                    <a:cubicBezTo>
                      <a:pt x="151534" y="1016982"/>
                      <a:pt x="147061" y="1041065"/>
                      <a:pt x="138116" y="1064117"/>
                    </a:cubicBezTo>
                    <a:cubicBezTo>
                      <a:pt x="127451" y="1091296"/>
                      <a:pt x="105431" y="1125013"/>
                      <a:pt x="85477" y="1144968"/>
                    </a:cubicBezTo>
                    <a:cubicBezTo>
                      <a:pt x="74123" y="1156666"/>
                      <a:pt x="42815" y="1182469"/>
                      <a:pt x="23548" y="1207929"/>
                    </a:cubicBezTo>
                    <a:cubicBezTo>
                      <a:pt x="10130" y="1227884"/>
                      <a:pt x="2905" y="1235453"/>
                      <a:pt x="497" y="1259536"/>
                    </a:cubicBezTo>
                    <a:cubicBezTo>
                      <a:pt x="-4664" y="1311831"/>
                      <a:pt x="32149" y="1348989"/>
                      <a:pt x="29741" y="1335571"/>
                    </a:cubicBezTo>
                    <a:cubicBezTo>
                      <a:pt x="26988" y="1319056"/>
                      <a:pt x="29741" y="1284652"/>
                      <a:pt x="55544" y="1266417"/>
                    </a:cubicBezTo>
                    <a:cubicBezTo>
                      <a:pt x="77564" y="1250591"/>
                      <a:pt x="101647" y="1239581"/>
                      <a:pt x="118505" y="1218594"/>
                    </a:cubicBezTo>
                    <a:cubicBezTo>
                      <a:pt x="196604" y="1128454"/>
                      <a:pt x="203485" y="1051731"/>
                      <a:pt x="235826" y="971568"/>
                    </a:cubicBezTo>
                    <a:cubicBezTo>
                      <a:pt x="240298" y="960902"/>
                      <a:pt x="243739" y="949893"/>
                      <a:pt x="249588" y="939571"/>
                    </a:cubicBezTo>
                    <a:cubicBezTo>
                      <a:pt x="250964" y="937507"/>
                      <a:pt x="251996" y="934754"/>
                      <a:pt x="255092" y="935098"/>
                    </a:cubicBezTo>
                    <a:cubicBezTo>
                      <a:pt x="257845" y="935442"/>
                      <a:pt x="258877" y="938195"/>
                      <a:pt x="259565" y="940603"/>
                    </a:cubicBezTo>
                    <a:cubicBezTo>
                      <a:pt x="261285" y="947484"/>
                      <a:pt x="263006" y="954365"/>
                      <a:pt x="262662" y="961590"/>
                    </a:cubicBezTo>
                    <a:cubicBezTo>
                      <a:pt x="262318" y="1006316"/>
                      <a:pt x="257845" y="1050011"/>
                      <a:pt x="243395" y="1092673"/>
                    </a:cubicBezTo>
                    <a:cubicBezTo>
                      <a:pt x="235138" y="1117100"/>
                      <a:pt x="225848" y="1141184"/>
                      <a:pt x="216215" y="1164923"/>
                    </a:cubicBezTo>
                    <a:cubicBezTo>
                      <a:pt x="214151" y="1170084"/>
                      <a:pt x="204173" y="1198295"/>
                      <a:pt x="198669" y="1214810"/>
                    </a:cubicBezTo>
                    <a:cubicBezTo>
                      <a:pt x="185595" y="1251623"/>
                      <a:pt x="150502" y="1336603"/>
                      <a:pt x="203829" y="1390275"/>
                    </a:cubicBezTo>
                    <a:cubicBezTo>
                      <a:pt x="396840" y="1504155"/>
                      <a:pt x="580906" y="1554386"/>
                      <a:pt x="799377" y="1554386"/>
                    </a:cubicBezTo>
                    <a:cubicBezTo>
                      <a:pt x="977594" y="1554386"/>
                      <a:pt x="1169573" y="1392683"/>
                      <a:pt x="1185055" y="1395091"/>
                    </a:cubicBezTo>
                    <a:cubicBezTo>
                      <a:pt x="1187464" y="1391651"/>
                      <a:pt x="1280357" y="1258848"/>
                      <a:pt x="1282765" y="1255408"/>
                    </a:cubicBezTo>
                    <a:cubicBezTo>
                      <a:pt x="1320266" y="1201048"/>
                      <a:pt x="1357424" y="1146688"/>
                      <a:pt x="1386668" y="1087512"/>
                    </a:cubicBezTo>
                    <a:cubicBezTo>
                      <a:pt x="1405590" y="1049323"/>
                      <a:pt x="1421073" y="1010445"/>
                      <a:pt x="1425545" y="967783"/>
                    </a:cubicBezTo>
                    <a:cubicBezTo>
                      <a:pt x="1431050" y="919960"/>
                      <a:pt x="1421073" y="875578"/>
                      <a:pt x="1404558" y="832916"/>
                    </a:cubicBezTo>
                    <a:close/>
                  </a:path>
                </a:pathLst>
              </a:custGeom>
              <a:solidFill>
                <a:srgbClr val="2C2F45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AA86640C-2574-4259-A79E-EC959F2EDD8A}"/>
                  </a:ext>
                </a:extLst>
              </p:cNvPr>
              <p:cNvSpPr/>
              <p:nvPr/>
            </p:nvSpPr>
            <p:spPr>
              <a:xfrm>
                <a:off x="8218653" y="2942089"/>
                <a:ext cx="2142989" cy="607139"/>
              </a:xfrm>
              <a:custGeom>
                <a:avLst/>
                <a:gdLst>
                  <a:gd name="connsiteX0" fmla="*/ 635355 w 2142989"/>
                  <a:gd name="connsiteY0" fmla="*/ 0 h 607139"/>
                  <a:gd name="connsiteX1" fmla="*/ 622207 w 2142989"/>
                  <a:gd name="connsiteY1" fmla="*/ 57115 h 607139"/>
                  <a:gd name="connsiteX2" fmla="*/ 809166 w 2142989"/>
                  <a:gd name="connsiteY2" fmla="*/ 130666 h 607139"/>
                  <a:gd name="connsiteX3" fmla="*/ 976812 w 2142989"/>
                  <a:gd name="connsiteY3" fmla="*/ 147513 h 607139"/>
                  <a:gd name="connsiteX4" fmla="*/ 1126791 w 2142989"/>
                  <a:gd name="connsiteY4" fmla="*/ 149979 h 607139"/>
                  <a:gd name="connsiteX5" fmla="*/ 1364291 w 2142989"/>
                  <a:gd name="connsiteY5" fmla="*/ 113819 h 607139"/>
                  <a:gd name="connsiteX6" fmla="*/ 1453046 w 2142989"/>
                  <a:gd name="connsiteY6" fmla="*/ 72319 h 607139"/>
                  <a:gd name="connsiteX7" fmla="*/ 1408668 w 2142989"/>
                  <a:gd name="connsiteY7" fmla="*/ 36159 h 607139"/>
                  <a:gd name="connsiteX8" fmla="*/ 1400861 w 2142989"/>
                  <a:gd name="connsiteY8" fmla="*/ 19312 h 607139"/>
                  <a:gd name="connsiteX9" fmla="*/ 1551661 w 2142989"/>
                  <a:gd name="connsiteY9" fmla="*/ 43555 h 607139"/>
                  <a:gd name="connsiteX10" fmla="*/ 1809706 w 2142989"/>
                  <a:gd name="connsiteY10" fmla="*/ 115874 h 607139"/>
                  <a:gd name="connsiteX11" fmla="*/ 2023785 w 2142989"/>
                  <a:gd name="connsiteY11" fmla="*/ 251471 h 607139"/>
                  <a:gd name="connsiteX12" fmla="*/ 2111717 w 2142989"/>
                  <a:gd name="connsiteY12" fmla="*/ 429390 h 607139"/>
                  <a:gd name="connsiteX13" fmla="*/ 2142535 w 2142989"/>
                  <a:gd name="connsiteY13" fmla="*/ 602841 h 607139"/>
                  <a:gd name="connsiteX14" fmla="*/ 2142989 w 2142989"/>
                  <a:gd name="connsiteY14" fmla="*/ 607139 h 607139"/>
                  <a:gd name="connsiteX15" fmla="*/ 0 w 2142989"/>
                  <a:gd name="connsiteY15" fmla="*/ 607139 h 607139"/>
                  <a:gd name="connsiteX16" fmla="*/ 8733 w 2142989"/>
                  <a:gd name="connsiteY16" fmla="*/ 569917 h 607139"/>
                  <a:gd name="connsiteX17" fmla="*/ 88859 w 2142989"/>
                  <a:gd name="connsiteY17" fmla="*/ 375562 h 607139"/>
                  <a:gd name="connsiteX18" fmla="*/ 105706 w 2142989"/>
                  <a:gd name="connsiteY18" fmla="*/ 354196 h 607139"/>
                  <a:gd name="connsiteX19" fmla="*/ 271298 w 2142989"/>
                  <a:gd name="connsiteY19" fmla="*/ 192301 h 607139"/>
                  <a:gd name="connsiteX20" fmla="*/ 303759 w 2142989"/>
                  <a:gd name="connsiteY20" fmla="*/ 158197 h 607139"/>
                  <a:gd name="connsiteX21" fmla="*/ 364572 w 2142989"/>
                  <a:gd name="connsiteY21" fmla="*/ 103957 h 607139"/>
                  <a:gd name="connsiteX22" fmla="*/ 635355 w 2142989"/>
                  <a:gd name="connsiteY22" fmla="*/ 0 h 60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42989" h="607139">
                    <a:moveTo>
                      <a:pt x="635355" y="0"/>
                    </a:moveTo>
                    <a:cubicBezTo>
                      <a:pt x="557285" y="36159"/>
                      <a:pt x="603716" y="44377"/>
                      <a:pt x="622207" y="57115"/>
                    </a:cubicBezTo>
                    <a:cubicBezTo>
                      <a:pt x="697811" y="108067"/>
                      <a:pt x="800127" y="127379"/>
                      <a:pt x="809166" y="130666"/>
                    </a:cubicBezTo>
                    <a:cubicBezTo>
                      <a:pt x="856419" y="147513"/>
                      <a:pt x="927505" y="141761"/>
                      <a:pt x="976812" y="147513"/>
                    </a:cubicBezTo>
                    <a:cubicBezTo>
                      <a:pt x="1026531" y="153266"/>
                      <a:pt x="1077072" y="152855"/>
                      <a:pt x="1126791" y="149979"/>
                    </a:cubicBezTo>
                    <a:cubicBezTo>
                      <a:pt x="1206917" y="145458"/>
                      <a:pt x="1287453" y="140117"/>
                      <a:pt x="1364291" y="113819"/>
                    </a:cubicBezTo>
                    <a:cubicBezTo>
                      <a:pt x="1394698" y="103547"/>
                      <a:pt x="1424283" y="90809"/>
                      <a:pt x="1453046" y="72319"/>
                    </a:cubicBezTo>
                    <a:cubicBezTo>
                      <a:pt x="1437432" y="59581"/>
                      <a:pt x="1421407" y="50130"/>
                      <a:pt x="1408668" y="36159"/>
                    </a:cubicBezTo>
                    <a:cubicBezTo>
                      <a:pt x="1404560" y="31640"/>
                      <a:pt x="1396342" y="27941"/>
                      <a:pt x="1400861" y="19312"/>
                    </a:cubicBezTo>
                    <a:cubicBezTo>
                      <a:pt x="1438664" y="26298"/>
                      <a:pt x="1514270" y="34926"/>
                      <a:pt x="1551661" y="43555"/>
                    </a:cubicBezTo>
                    <a:cubicBezTo>
                      <a:pt x="1639593" y="60813"/>
                      <a:pt x="1726294" y="82180"/>
                      <a:pt x="1809706" y="115874"/>
                    </a:cubicBezTo>
                    <a:cubicBezTo>
                      <a:pt x="1889421" y="147923"/>
                      <a:pt x="1962973" y="189424"/>
                      <a:pt x="2023785" y="251471"/>
                    </a:cubicBezTo>
                    <a:cubicBezTo>
                      <a:pt x="2072681" y="301601"/>
                      <a:pt x="2098159" y="361181"/>
                      <a:pt x="2111717" y="429390"/>
                    </a:cubicBezTo>
                    <a:cubicBezTo>
                      <a:pt x="2123223" y="487122"/>
                      <a:pt x="2133906" y="544853"/>
                      <a:pt x="2142535" y="602841"/>
                    </a:cubicBezTo>
                    <a:lnTo>
                      <a:pt x="2142989" y="607139"/>
                    </a:lnTo>
                    <a:lnTo>
                      <a:pt x="0" y="607139"/>
                    </a:lnTo>
                    <a:lnTo>
                      <a:pt x="8733" y="569917"/>
                    </a:lnTo>
                    <a:cubicBezTo>
                      <a:pt x="27634" y="502119"/>
                      <a:pt x="53110" y="436786"/>
                      <a:pt x="88859" y="375562"/>
                    </a:cubicBezTo>
                    <a:cubicBezTo>
                      <a:pt x="93379" y="367755"/>
                      <a:pt x="99132" y="360360"/>
                      <a:pt x="105706" y="354196"/>
                    </a:cubicBezTo>
                    <a:cubicBezTo>
                      <a:pt x="160766" y="300367"/>
                      <a:pt x="216238" y="246540"/>
                      <a:pt x="271298" y="192301"/>
                    </a:cubicBezTo>
                    <a:cubicBezTo>
                      <a:pt x="279105" y="178330"/>
                      <a:pt x="292255" y="168469"/>
                      <a:pt x="303759" y="158197"/>
                    </a:cubicBezTo>
                    <a:cubicBezTo>
                      <a:pt x="323893" y="139705"/>
                      <a:pt x="344849" y="122448"/>
                      <a:pt x="364572" y="103957"/>
                    </a:cubicBezTo>
                    <a:cubicBezTo>
                      <a:pt x="371969" y="98206"/>
                      <a:pt x="522769" y="27119"/>
                      <a:pt x="63535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42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23915B5C-D673-4F67-837E-0539A65D31DB}"/>
                  </a:ext>
                </a:extLst>
              </p:cNvPr>
              <p:cNvSpPr/>
              <p:nvPr/>
            </p:nvSpPr>
            <p:spPr>
              <a:xfrm>
                <a:off x="8569830" y="1816954"/>
                <a:ext cx="1109265" cy="1642054"/>
              </a:xfrm>
              <a:custGeom>
                <a:avLst/>
                <a:gdLst>
                  <a:gd name="connsiteX0" fmla="*/ 25666 w 928793"/>
                  <a:gd name="connsiteY0" fmla="*/ 1015709 h 1374901"/>
                  <a:gd name="connsiteX1" fmla="*/ 207 w 928793"/>
                  <a:gd name="connsiteY1" fmla="*/ 921096 h 1374901"/>
                  <a:gd name="connsiteX2" fmla="*/ 26354 w 928793"/>
                  <a:gd name="connsiteY2" fmla="*/ 882218 h 1374901"/>
                  <a:gd name="connsiteX3" fmla="*/ 33923 w 928793"/>
                  <a:gd name="connsiteY3" fmla="*/ 870521 h 1374901"/>
                  <a:gd name="connsiteX4" fmla="*/ 72113 w 928793"/>
                  <a:gd name="connsiteY4" fmla="*/ 820978 h 1374901"/>
                  <a:gd name="connsiteX5" fmla="*/ 95508 w 928793"/>
                  <a:gd name="connsiteY5" fmla="*/ 802055 h 1374901"/>
                  <a:gd name="connsiteX6" fmla="*/ 127160 w 928793"/>
                  <a:gd name="connsiteY6" fmla="*/ 769714 h 1374901"/>
                  <a:gd name="connsiteX7" fmla="*/ 158813 w 928793"/>
                  <a:gd name="connsiteY7" fmla="*/ 743911 h 1374901"/>
                  <a:gd name="connsiteX8" fmla="*/ 179800 w 928793"/>
                  <a:gd name="connsiteY8" fmla="*/ 724300 h 1374901"/>
                  <a:gd name="connsiteX9" fmla="*/ 184617 w 928793"/>
                  <a:gd name="connsiteY9" fmla="*/ 697120 h 1374901"/>
                  <a:gd name="connsiteX10" fmla="*/ 154340 w 928793"/>
                  <a:gd name="connsiteY10" fmla="*/ 615925 h 1374901"/>
                  <a:gd name="connsiteX11" fmla="*/ 140234 w 928793"/>
                  <a:gd name="connsiteY11" fmla="*/ 604915 h 1374901"/>
                  <a:gd name="connsiteX12" fmla="*/ 83466 w 928793"/>
                  <a:gd name="connsiteY12" fmla="*/ 529225 h 1374901"/>
                  <a:gd name="connsiteX13" fmla="*/ 106518 w 928793"/>
                  <a:gd name="connsiteY13" fmla="*/ 519247 h 1374901"/>
                  <a:gd name="connsiteX14" fmla="*/ 130257 w 928793"/>
                  <a:gd name="connsiteY14" fmla="*/ 538170 h 1374901"/>
                  <a:gd name="connsiteX15" fmla="*/ 112366 w 928793"/>
                  <a:gd name="connsiteY15" fmla="*/ 431171 h 1374901"/>
                  <a:gd name="connsiteX16" fmla="*/ 189777 w 928793"/>
                  <a:gd name="connsiteY16" fmla="*/ 104669 h 1374901"/>
                  <a:gd name="connsiteX17" fmla="*/ 246201 w 928793"/>
                  <a:gd name="connsiteY17" fmla="*/ 28634 h 1374901"/>
                  <a:gd name="connsiteX18" fmla="*/ 258243 w 928793"/>
                  <a:gd name="connsiteY18" fmla="*/ 21065 h 1374901"/>
                  <a:gd name="connsiteX19" fmla="*/ 443685 w 928793"/>
                  <a:gd name="connsiteY19" fmla="*/ 78 h 1374901"/>
                  <a:gd name="connsiteX20" fmla="*/ 504237 w 928793"/>
                  <a:gd name="connsiteY20" fmla="*/ 22441 h 1374901"/>
                  <a:gd name="connsiteX21" fmla="*/ 570295 w 928793"/>
                  <a:gd name="connsiteY21" fmla="*/ 104669 h 1374901"/>
                  <a:gd name="connsiteX22" fmla="*/ 641513 w 928793"/>
                  <a:gd name="connsiteY22" fmla="*/ 247793 h 1374901"/>
                  <a:gd name="connsiteX23" fmla="*/ 676950 w 928793"/>
                  <a:gd name="connsiteY23" fmla="*/ 322451 h 1374901"/>
                  <a:gd name="connsiteX24" fmla="*/ 735438 w 928793"/>
                  <a:gd name="connsiteY24" fmla="*/ 430483 h 1374901"/>
                  <a:gd name="connsiteX25" fmla="*/ 756081 w 928793"/>
                  <a:gd name="connsiteY25" fmla="*/ 464199 h 1374901"/>
                  <a:gd name="connsiteX26" fmla="*/ 771219 w 928793"/>
                  <a:gd name="connsiteY26" fmla="*/ 486907 h 1374901"/>
                  <a:gd name="connsiteX27" fmla="*/ 757457 w 928793"/>
                  <a:gd name="connsiteY27" fmla="*/ 530945 h 1374901"/>
                  <a:gd name="connsiteX28" fmla="*/ 745071 w 928793"/>
                  <a:gd name="connsiteY28" fmla="*/ 549868 h 1374901"/>
                  <a:gd name="connsiteX29" fmla="*/ 728901 w 928793"/>
                  <a:gd name="connsiteY29" fmla="*/ 638632 h 1374901"/>
                  <a:gd name="connsiteX30" fmla="*/ 726149 w 928793"/>
                  <a:gd name="connsiteY30" fmla="*/ 706410 h 1374901"/>
                  <a:gd name="connsiteX31" fmla="*/ 781541 w 928793"/>
                  <a:gd name="connsiteY31" fmla="*/ 834396 h 1374901"/>
                  <a:gd name="connsiteX32" fmla="*/ 877186 w 928793"/>
                  <a:gd name="connsiteY32" fmla="*/ 959629 h 1374901"/>
                  <a:gd name="connsiteX33" fmla="*/ 928793 w 928793"/>
                  <a:gd name="connsiteY33" fmla="*/ 1002291 h 1374901"/>
                  <a:gd name="connsiteX34" fmla="*/ 751264 w 928793"/>
                  <a:gd name="connsiteY34" fmla="*/ 1061468 h 1374901"/>
                  <a:gd name="connsiteX35" fmla="*/ 548276 w 928793"/>
                  <a:gd name="connsiteY35" fmla="*/ 1072133 h 1374901"/>
                  <a:gd name="connsiteX36" fmla="*/ 380036 w 928793"/>
                  <a:gd name="connsiteY36" fmla="*/ 1054931 h 1374901"/>
                  <a:gd name="connsiteX37" fmla="*/ 290927 w 928793"/>
                  <a:gd name="connsiteY37" fmla="*/ 1281659 h 1374901"/>
                  <a:gd name="connsiteX38" fmla="*/ 264436 w 928793"/>
                  <a:gd name="connsiteY38" fmla="*/ 1365950 h 1374901"/>
                  <a:gd name="connsiteX39" fmla="*/ 249642 w 928793"/>
                  <a:gd name="connsiteY39" fmla="*/ 1374208 h 1374901"/>
                  <a:gd name="connsiteX40" fmla="*/ 10184 w 928793"/>
                  <a:gd name="connsiteY40" fmla="*/ 1323288 h 1374901"/>
                  <a:gd name="connsiteX41" fmla="*/ 4679 w 928793"/>
                  <a:gd name="connsiteY41" fmla="*/ 1311935 h 1374901"/>
                  <a:gd name="connsiteX42" fmla="*/ 87251 w 928793"/>
                  <a:gd name="connsiteY42" fmla="*/ 1143007 h 1374901"/>
                  <a:gd name="connsiteX43" fmla="*/ 86563 w 928793"/>
                  <a:gd name="connsiteY43" fmla="*/ 1125117 h 1374901"/>
                  <a:gd name="connsiteX44" fmla="*/ 25666 w 928793"/>
                  <a:gd name="connsiteY44" fmla="*/ 1015709 h 137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28793" h="1374901">
                    <a:moveTo>
                      <a:pt x="25666" y="1015709"/>
                    </a:moveTo>
                    <a:cubicBezTo>
                      <a:pt x="11904" y="986809"/>
                      <a:pt x="-1858" y="938986"/>
                      <a:pt x="207" y="921096"/>
                    </a:cubicBezTo>
                    <a:cubicBezTo>
                      <a:pt x="2959" y="902517"/>
                      <a:pt x="14313" y="891852"/>
                      <a:pt x="26354" y="882218"/>
                    </a:cubicBezTo>
                    <a:cubicBezTo>
                      <a:pt x="30139" y="879122"/>
                      <a:pt x="33579" y="876714"/>
                      <a:pt x="33923" y="870521"/>
                    </a:cubicBezTo>
                    <a:cubicBezTo>
                      <a:pt x="35644" y="837836"/>
                      <a:pt x="41492" y="829579"/>
                      <a:pt x="72113" y="820978"/>
                    </a:cubicBezTo>
                    <a:cubicBezTo>
                      <a:pt x="83122" y="817881"/>
                      <a:pt x="90691" y="813065"/>
                      <a:pt x="95508" y="802055"/>
                    </a:cubicBezTo>
                    <a:cubicBezTo>
                      <a:pt x="101701" y="787605"/>
                      <a:pt x="113398" y="776939"/>
                      <a:pt x="127160" y="769714"/>
                    </a:cubicBezTo>
                    <a:cubicBezTo>
                      <a:pt x="139546" y="763178"/>
                      <a:pt x="149524" y="754576"/>
                      <a:pt x="158813" y="743911"/>
                    </a:cubicBezTo>
                    <a:cubicBezTo>
                      <a:pt x="165006" y="736686"/>
                      <a:pt x="172231" y="730493"/>
                      <a:pt x="179800" y="724300"/>
                    </a:cubicBezTo>
                    <a:cubicBezTo>
                      <a:pt x="193906" y="712946"/>
                      <a:pt x="193906" y="713291"/>
                      <a:pt x="184617" y="697120"/>
                    </a:cubicBezTo>
                    <a:cubicBezTo>
                      <a:pt x="170166" y="671661"/>
                      <a:pt x="161221" y="644137"/>
                      <a:pt x="154340" y="615925"/>
                    </a:cubicBezTo>
                    <a:cubicBezTo>
                      <a:pt x="152276" y="606980"/>
                      <a:pt x="148836" y="604915"/>
                      <a:pt x="140234" y="604915"/>
                    </a:cubicBezTo>
                    <a:cubicBezTo>
                      <a:pt x="96884" y="604915"/>
                      <a:pt x="71425" y="570855"/>
                      <a:pt x="83466" y="529225"/>
                    </a:cubicBezTo>
                    <a:cubicBezTo>
                      <a:pt x="87251" y="515807"/>
                      <a:pt x="94132" y="512710"/>
                      <a:pt x="106518" y="519247"/>
                    </a:cubicBezTo>
                    <a:cubicBezTo>
                      <a:pt x="115119" y="523720"/>
                      <a:pt x="121656" y="530601"/>
                      <a:pt x="130257" y="538170"/>
                    </a:cubicBezTo>
                    <a:cubicBezTo>
                      <a:pt x="123720" y="501357"/>
                      <a:pt x="118559" y="466264"/>
                      <a:pt x="112366" y="431171"/>
                    </a:cubicBezTo>
                    <a:cubicBezTo>
                      <a:pt x="91379" y="311098"/>
                      <a:pt x="116151" y="202035"/>
                      <a:pt x="189777" y="104669"/>
                    </a:cubicBezTo>
                    <a:cubicBezTo>
                      <a:pt x="208700" y="79553"/>
                      <a:pt x="227623" y="54094"/>
                      <a:pt x="246201" y="28634"/>
                    </a:cubicBezTo>
                    <a:cubicBezTo>
                      <a:pt x="249298" y="24506"/>
                      <a:pt x="252738" y="22097"/>
                      <a:pt x="258243" y="21065"/>
                    </a:cubicBezTo>
                    <a:cubicBezTo>
                      <a:pt x="319828" y="11776"/>
                      <a:pt x="381412" y="2831"/>
                      <a:pt x="443685" y="78"/>
                    </a:cubicBezTo>
                    <a:cubicBezTo>
                      <a:pt x="466736" y="-954"/>
                      <a:pt x="486347" y="8335"/>
                      <a:pt x="504237" y="22441"/>
                    </a:cubicBezTo>
                    <a:cubicBezTo>
                      <a:pt x="532450" y="44804"/>
                      <a:pt x="551372" y="74393"/>
                      <a:pt x="570295" y="104669"/>
                    </a:cubicBezTo>
                    <a:cubicBezTo>
                      <a:pt x="609516" y="159717"/>
                      <a:pt x="626375" y="217517"/>
                      <a:pt x="641513" y="247793"/>
                    </a:cubicBezTo>
                    <a:cubicBezTo>
                      <a:pt x="648394" y="261899"/>
                      <a:pt x="673509" y="315571"/>
                      <a:pt x="676950" y="322451"/>
                    </a:cubicBezTo>
                    <a:cubicBezTo>
                      <a:pt x="693808" y="359609"/>
                      <a:pt x="717892" y="381972"/>
                      <a:pt x="735438" y="430483"/>
                    </a:cubicBezTo>
                    <a:cubicBezTo>
                      <a:pt x="740943" y="442524"/>
                      <a:pt x="746448" y="454222"/>
                      <a:pt x="756081" y="464199"/>
                    </a:cubicBezTo>
                    <a:cubicBezTo>
                      <a:pt x="762274" y="470736"/>
                      <a:pt x="766747" y="478994"/>
                      <a:pt x="771219" y="486907"/>
                    </a:cubicBezTo>
                    <a:cubicBezTo>
                      <a:pt x="783949" y="509270"/>
                      <a:pt x="780508" y="520967"/>
                      <a:pt x="757457" y="530945"/>
                    </a:cubicBezTo>
                    <a:cubicBezTo>
                      <a:pt x="748168" y="535073"/>
                      <a:pt x="744727" y="539546"/>
                      <a:pt x="745071" y="549868"/>
                    </a:cubicBezTo>
                    <a:cubicBezTo>
                      <a:pt x="746104" y="580488"/>
                      <a:pt x="740255" y="610764"/>
                      <a:pt x="728901" y="638632"/>
                    </a:cubicBezTo>
                    <a:cubicBezTo>
                      <a:pt x="719612" y="661683"/>
                      <a:pt x="721676" y="683358"/>
                      <a:pt x="726149" y="706410"/>
                    </a:cubicBezTo>
                    <a:cubicBezTo>
                      <a:pt x="735438" y="753200"/>
                      <a:pt x="756081" y="794830"/>
                      <a:pt x="781541" y="834396"/>
                    </a:cubicBezTo>
                    <a:cubicBezTo>
                      <a:pt x="810097" y="878778"/>
                      <a:pt x="838997" y="922816"/>
                      <a:pt x="877186" y="959629"/>
                    </a:cubicBezTo>
                    <a:cubicBezTo>
                      <a:pt x="891980" y="976488"/>
                      <a:pt x="910559" y="989217"/>
                      <a:pt x="928793" y="1002291"/>
                    </a:cubicBezTo>
                    <a:cubicBezTo>
                      <a:pt x="873745" y="1035664"/>
                      <a:pt x="814569" y="1053899"/>
                      <a:pt x="751264" y="1061468"/>
                    </a:cubicBezTo>
                    <a:cubicBezTo>
                      <a:pt x="687615" y="1069037"/>
                      <a:pt x="612269" y="1075574"/>
                      <a:pt x="548276" y="1072133"/>
                    </a:cubicBezTo>
                    <a:cubicBezTo>
                      <a:pt x="492884" y="1069381"/>
                      <a:pt x="417193" y="1063188"/>
                      <a:pt x="380036" y="1054931"/>
                    </a:cubicBezTo>
                    <a:cubicBezTo>
                      <a:pt x="338750" y="1127525"/>
                      <a:pt x="317075" y="1203216"/>
                      <a:pt x="290927" y="1281659"/>
                    </a:cubicBezTo>
                    <a:cubicBezTo>
                      <a:pt x="281638" y="1309526"/>
                      <a:pt x="272693" y="1337738"/>
                      <a:pt x="264436" y="1365950"/>
                    </a:cubicBezTo>
                    <a:cubicBezTo>
                      <a:pt x="261683" y="1374896"/>
                      <a:pt x="258243" y="1375928"/>
                      <a:pt x="249642" y="1374208"/>
                    </a:cubicBezTo>
                    <a:cubicBezTo>
                      <a:pt x="169822" y="1357005"/>
                      <a:pt x="90003" y="1339803"/>
                      <a:pt x="10184" y="1323288"/>
                    </a:cubicBezTo>
                    <a:cubicBezTo>
                      <a:pt x="1239" y="1321568"/>
                      <a:pt x="1583" y="1318816"/>
                      <a:pt x="4679" y="1311935"/>
                    </a:cubicBezTo>
                    <a:cubicBezTo>
                      <a:pt x="32203" y="1255855"/>
                      <a:pt x="59383" y="1199431"/>
                      <a:pt x="87251" y="1143007"/>
                    </a:cubicBezTo>
                    <a:cubicBezTo>
                      <a:pt x="90691" y="1136126"/>
                      <a:pt x="90347" y="1131653"/>
                      <a:pt x="86563" y="1125117"/>
                    </a:cubicBezTo>
                    <a:cubicBezTo>
                      <a:pt x="65920" y="1091744"/>
                      <a:pt x="33235" y="1027751"/>
                      <a:pt x="25666" y="1015709"/>
                    </a:cubicBez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71C1EEA2-FED0-493B-BBD9-C95DE8215A21}"/>
                  </a:ext>
                </a:extLst>
              </p:cNvPr>
              <p:cNvSpPr/>
              <p:nvPr/>
            </p:nvSpPr>
            <p:spPr>
              <a:xfrm>
                <a:off x="8981841" y="2564762"/>
                <a:ext cx="292972" cy="215894"/>
              </a:xfrm>
              <a:custGeom>
                <a:avLst/>
                <a:gdLst>
                  <a:gd name="connsiteX0" fmla="*/ 182999 w 245307"/>
                  <a:gd name="connsiteY0" fmla="*/ 446 h 180769"/>
                  <a:gd name="connsiteX1" fmla="*/ 169237 w 245307"/>
                  <a:gd name="connsiteY1" fmla="*/ 2855 h 180769"/>
                  <a:gd name="connsiteX2" fmla="*/ 65334 w 245307"/>
                  <a:gd name="connsiteY2" fmla="*/ 19713 h 180769"/>
                  <a:gd name="connsiteX3" fmla="*/ 21640 w 245307"/>
                  <a:gd name="connsiteY3" fmla="*/ 33819 h 180769"/>
                  <a:gd name="connsiteX4" fmla="*/ 21640 w 245307"/>
                  <a:gd name="connsiteY4" fmla="*/ 33819 h 180769"/>
                  <a:gd name="connsiteX5" fmla="*/ 4437 w 245307"/>
                  <a:gd name="connsiteY5" fmla="*/ 110198 h 180769"/>
                  <a:gd name="connsiteX6" fmla="*/ 56045 w 245307"/>
                  <a:gd name="connsiteY6" fmla="*/ 165934 h 180769"/>
                  <a:gd name="connsiteX7" fmla="*/ 147562 w 245307"/>
                  <a:gd name="connsiteY7" fmla="*/ 178319 h 180769"/>
                  <a:gd name="connsiteX8" fmla="*/ 241143 w 245307"/>
                  <a:gd name="connsiteY8" fmla="*/ 106757 h 180769"/>
                  <a:gd name="connsiteX9" fmla="*/ 241143 w 245307"/>
                  <a:gd name="connsiteY9" fmla="*/ 106757 h 180769"/>
                  <a:gd name="connsiteX10" fmla="*/ 243207 w 245307"/>
                  <a:gd name="connsiteY10" fmla="*/ 102285 h 180769"/>
                  <a:gd name="connsiteX11" fmla="*/ 182999 w 245307"/>
                  <a:gd name="connsiteY11" fmla="*/ 446 h 18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07" h="180769">
                    <a:moveTo>
                      <a:pt x="182999" y="446"/>
                    </a:moveTo>
                    <a:cubicBezTo>
                      <a:pt x="179214" y="-1274"/>
                      <a:pt x="170957" y="2511"/>
                      <a:pt x="169237" y="2855"/>
                    </a:cubicBezTo>
                    <a:cubicBezTo>
                      <a:pt x="135176" y="12488"/>
                      <a:pt x="100427" y="17305"/>
                      <a:pt x="65334" y="19713"/>
                    </a:cubicBezTo>
                    <a:cubicBezTo>
                      <a:pt x="49852" y="20745"/>
                      <a:pt x="33682" y="21089"/>
                      <a:pt x="21640" y="33819"/>
                    </a:cubicBezTo>
                    <a:cubicBezTo>
                      <a:pt x="21640" y="33819"/>
                      <a:pt x="21640" y="33819"/>
                      <a:pt x="21640" y="33819"/>
                    </a:cubicBezTo>
                    <a:cubicBezTo>
                      <a:pt x="997" y="55838"/>
                      <a:pt x="-5196" y="81642"/>
                      <a:pt x="4437" y="110198"/>
                    </a:cubicBezTo>
                    <a:cubicBezTo>
                      <a:pt x="11662" y="131873"/>
                      <a:pt x="28521" y="153548"/>
                      <a:pt x="56045" y="165934"/>
                    </a:cubicBezTo>
                    <a:cubicBezTo>
                      <a:pt x="85633" y="179351"/>
                      <a:pt x="109716" y="184168"/>
                      <a:pt x="147562" y="178319"/>
                    </a:cubicBezTo>
                    <a:cubicBezTo>
                      <a:pt x="190912" y="171438"/>
                      <a:pt x="224972" y="150107"/>
                      <a:pt x="241143" y="106757"/>
                    </a:cubicBezTo>
                    <a:cubicBezTo>
                      <a:pt x="241143" y="106757"/>
                      <a:pt x="241143" y="106757"/>
                      <a:pt x="241143" y="106757"/>
                    </a:cubicBezTo>
                    <a:cubicBezTo>
                      <a:pt x="241831" y="105381"/>
                      <a:pt x="242519" y="103661"/>
                      <a:pt x="243207" y="102285"/>
                    </a:cubicBezTo>
                    <a:cubicBezTo>
                      <a:pt x="254217" y="54462"/>
                      <a:pt x="220156" y="16272"/>
                      <a:pt x="182999" y="446"/>
                    </a:cubicBezTo>
                    <a:close/>
                  </a:path>
                </a:pathLst>
              </a:custGeom>
              <a:solidFill>
                <a:srgbClr val="2C2F45">
                  <a:lumMod val="50000"/>
                </a:srgbClr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FFB5DC16-4F8C-4599-B0A1-6F90A86A43AC}"/>
                  </a:ext>
                </a:extLst>
              </p:cNvPr>
              <p:cNvSpPr/>
              <p:nvPr/>
            </p:nvSpPr>
            <p:spPr>
              <a:xfrm>
                <a:off x="9040968" y="2698015"/>
                <a:ext cx="343218" cy="372615"/>
              </a:xfrm>
              <a:custGeom>
                <a:avLst/>
                <a:gdLst>
                  <a:gd name="connsiteX0" fmla="*/ 0 w 287378"/>
                  <a:gd name="connsiteY0" fmla="*/ 151037 h 311993"/>
                  <a:gd name="connsiteX1" fmla="*/ 71218 w 287378"/>
                  <a:gd name="connsiteY1" fmla="*/ 174777 h 311993"/>
                  <a:gd name="connsiteX2" fmla="*/ 155166 w 287378"/>
                  <a:gd name="connsiteY2" fmla="*/ 156542 h 311993"/>
                  <a:gd name="connsiteX3" fmla="*/ 258036 w 287378"/>
                  <a:gd name="connsiteY3" fmla="*/ 45414 h 311993"/>
                  <a:gd name="connsiteX4" fmla="*/ 287280 w 287378"/>
                  <a:gd name="connsiteY4" fmla="*/ 0 h 311993"/>
                  <a:gd name="connsiteX5" fmla="*/ 283152 w 287378"/>
                  <a:gd name="connsiteY5" fmla="*/ 13074 h 311993"/>
                  <a:gd name="connsiteX6" fmla="*/ 175465 w 287378"/>
                  <a:gd name="connsiteY6" fmla="*/ 227760 h 311993"/>
                  <a:gd name="connsiteX7" fmla="*/ 135899 w 287378"/>
                  <a:gd name="connsiteY7" fmla="*/ 305515 h 311993"/>
                  <a:gd name="connsiteX8" fmla="*/ 123169 w 287378"/>
                  <a:gd name="connsiteY8" fmla="*/ 307579 h 311993"/>
                  <a:gd name="connsiteX9" fmla="*/ 13074 w 287378"/>
                  <a:gd name="connsiteY9" fmla="*/ 197140 h 311993"/>
                  <a:gd name="connsiteX10" fmla="*/ 0 w 287378"/>
                  <a:gd name="connsiteY10" fmla="*/ 151037 h 311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378" h="311993">
                    <a:moveTo>
                      <a:pt x="0" y="151037"/>
                    </a:moveTo>
                    <a:cubicBezTo>
                      <a:pt x="24083" y="162735"/>
                      <a:pt x="46791" y="170648"/>
                      <a:pt x="71218" y="174777"/>
                    </a:cubicBezTo>
                    <a:cubicBezTo>
                      <a:pt x="102182" y="179937"/>
                      <a:pt x="129706" y="172712"/>
                      <a:pt x="155166" y="156542"/>
                    </a:cubicBezTo>
                    <a:cubicBezTo>
                      <a:pt x="199548" y="128674"/>
                      <a:pt x="229136" y="87388"/>
                      <a:pt x="258036" y="45414"/>
                    </a:cubicBezTo>
                    <a:cubicBezTo>
                      <a:pt x="268014" y="30964"/>
                      <a:pt x="276959" y="15826"/>
                      <a:pt x="287280" y="0"/>
                    </a:cubicBezTo>
                    <a:cubicBezTo>
                      <a:pt x="287969" y="6193"/>
                      <a:pt x="284872" y="9289"/>
                      <a:pt x="283152" y="13074"/>
                    </a:cubicBezTo>
                    <a:cubicBezTo>
                      <a:pt x="247371" y="84636"/>
                      <a:pt x="211590" y="156198"/>
                      <a:pt x="175465" y="227760"/>
                    </a:cubicBezTo>
                    <a:cubicBezTo>
                      <a:pt x="162391" y="253564"/>
                      <a:pt x="148629" y="279367"/>
                      <a:pt x="135899" y="305515"/>
                    </a:cubicBezTo>
                    <a:cubicBezTo>
                      <a:pt x="131771" y="313772"/>
                      <a:pt x="129362" y="313772"/>
                      <a:pt x="123169" y="307579"/>
                    </a:cubicBezTo>
                    <a:cubicBezTo>
                      <a:pt x="86700" y="270766"/>
                      <a:pt x="49543" y="234297"/>
                      <a:pt x="13074" y="197140"/>
                    </a:cubicBezTo>
                    <a:cubicBezTo>
                      <a:pt x="1720" y="184754"/>
                      <a:pt x="5161" y="167552"/>
                      <a:pt x="0" y="151037"/>
                    </a:cubicBezTo>
                    <a:close/>
                  </a:path>
                </a:pathLst>
              </a:custGeom>
              <a:solidFill>
                <a:srgbClr val="FEAB77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0DABD40E-C357-4947-9416-43A5C3AE93AB}"/>
                  </a:ext>
                </a:extLst>
              </p:cNvPr>
              <p:cNvSpPr/>
              <p:nvPr/>
            </p:nvSpPr>
            <p:spPr>
              <a:xfrm>
                <a:off x="9036448" y="2687322"/>
                <a:ext cx="232980" cy="93714"/>
              </a:xfrm>
              <a:custGeom>
                <a:avLst/>
                <a:gdLst>
                  <a:gd name="connsiteX0" fmla="*/ 0 w 195075"/>
                  <a:gd name="connsiteY0" fmla="*/ 56433 h 78467"/>
                  <a:gd name="connsiteX1" fmla="*/ 39566 w 195075"/>
                  <a:gd name="connsiteY1" fmla="*/ 43703 h 78467"/>
                  <a:gd name="connsiteX2" fmla="*/ 164799 w 195075"/>
                  <a:gd name="connsiteY2" fmla="*/ 10330 h 78467"/>
                  <a:gd name="connsiteX3" fmla="*/ 195076 w 195075"/>
                  <a:gd name="connsiteY3" fmla="*/ 4137 h 78467"/>
                  <a:gd name="connsiteX4" fmla="*/ 101494 w 195075"/>
                  <a:gd name="connsiteY4" fmla="*/ 75699 h 78467"/>
                  <a:gd name="connsiteX5" fmla="*/ 9977 w 195075"/>
                  <a:gd name="connsiteY5" fmla="*/ 63314 h 78467"/>
                  <a:gd name="connsiteX6" fmla="*/ 0 w 195075"/>
                  <a:gd name="connsiteY6" fmla="*/ 56433 h 7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075" h="78467">
                    <a:moveTo>
                      <a:pt x="0" y="56433"/>
                    </a:moveTo>
                    <a:cubicBezTo>
                      <a:pt x="9289" y="39918"/>
                      <a:pt x="25116" y="44047"/>
                      <a:pt x="39566" y="43703"/>
                    </a:cubicBezTo>
                    <a:cubicBezTo>
                      <a:pt x="102182" y="58497"/>
                      <a:pt x="141060" y="23748"/>
                      <a:pt x="164799" y="10330"/>
                    </a:cubicBezTo>
                    <a:cubicBezTo>
                      <a:pt x="174089" y="1041"/>
                      <a:pt x="183034" y="-4120"/>
                      <a:pt x="195076" y="4137"/>
                    </a:cubicBezTo>
                    <a:cubicBezTo>
                      <a:pt x="178561" y="47487"/>
                      <a:pt x="144500" y="67786"/>
                      <a:pt x="101494" y="75699"/>
                    </a:cubicBezTo>
                    <a:cubicBezTo>
                      <a:pt x="69842" y="81548"/>
                      <a:pt x="39222" y="78452"/>
                      <a:pt x="9977" y="63314"/>
                    </a:cubicBezTo>
                    <a:cubicBezTo>
                      <a:pt x="6193" y="61593"/>
                      <a:pt x="2408" y="60217"/>
                      <a:pt x="0" y="56433"/>
                    </a:cubicBezTo>
                    <a:close/>
                  </a:path>
                </a:pathLst>
              </a:custGeom>
              <a:solidFill>
                <a:srgbClr val="FEFEFE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A3A53D3A-119F-4FEB-8F16-20B4DB12C818}"/>
                  </a:ext>
                </a:extLst>
              </p:cNvPr>
              <p:cNvSpPr/>
              <p:nvPr/>
            </p:nvSpPr>
            <p:spPr>
              <a:xfrm>
                <a:off x="9006863" y="2564423"/>
                <a:ext cx="207915" cy="49885"/>
              </a:xfrm>
              <a:custGeom>
                <a:avLst/>
                <a:gdLst>
                  <a:gd name="connsiteX0" fmla="*/ 174089 w 174088"/>
                  <a:gd name="connsiteY0" fmla="*/ 6579 h 41769"/>
                  <a:gd name="connsiteX1" fmla="*/ 153102 w 174088"/>
                  <a:gd name="connsiteY1" fmla="*/ 23782 h 41769"/>
                  <a:gd name="connsiteX2" fmla="*/ 68122 w 174088"/>
                  <a:gd name="connsiteY2" fmla="*/ 38920 h 41769"/>
                  <a:gd name="connsiteX3" fmla="*/ 12386 w 174088"/>
                  <a:gd name="connsiteY3" fmla="*/ 39264 h 41769"/>
                  <a:gd name="connsiteX4" fmla="*/ 0 w 174088"/>
                  <a:gd name="connsiteY4" fmla="*/ 33759 h 41769"/>
                  <a:gd name="connsiteX5" fmla="*/ 43694 w 174088"/>
                  <a:gd name="connsiteY5" fmla="*/ 19653 h 41769"/>
                  <a:gd name="connsiteX6" fmla="*/ 157574 w 174088"/>
                  <a:gd name="connsiteY6" fmla="*/ 42 h 41769"/>
                  <a:gd name="connsiteX7" fmla="*/ 174089 w 174088"/>
                  <a:gd name="connsiteY7" fmla="*/ 6579 h 41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088" h="41769">
                    <a:moveTo>
                      <a:pt x="174089" y="6579"/>
                    </a:moveTo>
                    <a:cubicBezTo>
                      <a:pt x="169960" y="15524"/>
                      <a:pt x="159983" y="20685"/>
                      <a:pt x="153102" y="23782"/>
                    </a:cubicBezTo>
                    <a:cubicBezTo>
                      <a:pt x="129362" y="35135"/>
                      <a:pt x="93925" y="35479"/>
                      <a:pt x="68122" y="38920"/>
                    </a:cubicBezTo>
                    <a:cubicBezTo>
                      <a:pt x="49543" y="41328"/>
                      <a:pt x="30964" y="43736"/>
                      <a:pt x="12386" y="39264"/>
                    </a:cubicBezTo>
                    <a:cubicBezTo>
                      <a:pt x="7913" y="38232"/>
                      <a:pt x="3785" y="36855"/>
                      <a:pt x="0" y="33759"/>
                    </a:cubicBezTo>
                    <a:cubicBezTo>
                      <a:pt x="12042" y="21029"/>
                      <a:pt x="28212" y="20685"/>
                      <a:pt x="43694" y="19653"/>
                    </a:cubicBezTo>
                    <a:cubicBezTo>
                      <a:pt x="78787" y="17245"/>
                      <a:pt x="123857" y="10020"/>
                      <a:pt x="157574" y="42"/>
                    </a:cubicBezTo>
                    <a:cubicBezTo>
                      <a:pt x="159983" y="-302"/>
                      <a:pt x="165831" y="1418"/>
                      <a:pt x="174089" y="6579"/>
                    </a:cubicBezTo>
                    <a:close/>
                  </a:path>
                </a:pathLst>
              </a:custGeom>
              <a:solidFill>
                <a:srgbClr val="FDFDFD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9A1F0E41-4BC5-41C2-9F2A-4EDB1796748A}"/>
                  </a:ext>
                </a:extLst>
              </p:cNvPr>
              <p:cNvSpPr/>
              <p:nvPr/>
            </p:nvSpPr>
            <p:spPr>
              <a:xfrm>
                <a:off x="8745121" y="2289459"/>
                <a:ext cx="159839" cy="42855"/>
              </a:xfrm>
              <a:custGeom>
                <a:avLst/>
                <a:gdLst>
                  <a:gd name="connsiteX0" fmla="*/ 133835 w 133834"/>
                  <a:gd name="connsiteY0" fmla="*/ 10768 h 35883"/>
                  <a:gd name="connsiteX1" fmla="*/ 0 w 133834"/>
                  <a:gd name="connsiteY1" fmla="*/ 35884 h 35883"/>
                  <a:gd name="connsiteX2" fmla="*/ 133835 w 133834"/>
                  <a:gd name="connsiteY2" fmla="*/ 10768 h 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834" h="35883">
                    <a:moveTo>
                      <a:pt x="133835" y="10768"/>
                    </a:moveTo>
                    <a:cubicBezTo>
                      <a:pt x="87732" y="10768"/>
                      <a:pt x="45758" y="29691"/>
                      <a:pt x="0" y="35884"/>
                    </a:cubicBezTo>
                    <a:cubicBezTo>
                      <a:pt x="21675" y="2855"/>
                      <a:pt x="100462" y="-11595"/>
                      <a:pt x="133835" y="10768"/>
                    </a:cubicBezTo>
                    <a:close/>
                  </a:path>
                </a:pathLst>
              </a:custGeom>
              <a:solidFill>
                <a:srgbClr val="020201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959DB8E0-7794-4B89-831E-F2207D3E03A0}"/>
                  </a:ext>
                </a:extLst>
              </p:cNvPr>
              <p:cNvSpPr/>
              <p:nvPr/>
            </p:nvSpPr>
            <p:spPr>
              <a:xfrm>
                <a:off x="8736081" y="2159003"/>
                <a:ext cx="130666" cy="43055"/>
              </a:xfrm>
              <a:custGeom>
                <a:avLst/>
                <a:gdLst>
                  <a:gd name="connsiteX0" fmla="*/ 109407 w 109407"/>
                  <a:gd name="connsiteY0" fmla="*/ 11279 h 36050"/>
                  <a:gd name="connsiteX1" fmla="*/ 0 w 109407"/>
                  <a:gd name="connsiteY1" fmla="*/ 36051 h 36050"/>
                  <a:gd name="connsiteX2" fmla="*/ 109407 w 109407"/>
                  <a:gd name="connsiteY2" fmla="*/ 11279 h 3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07" h="36050">
                    <a:moveTo>
                      <a:pt x="109407" y="11279"/>
                    </a:moveTo>
                    <a:cubicBezTo>
                      <a:pt x="72594" y="19536"/>
                      <a:pt x="36469" y="27794"/>
                      <a:pt x="0" y="36051"/>
                    </a:cubicBezTo>
                    <a:cubicBezTo>
                      <a:pt x="29588" y="-762"/>
                      <a:pt x="70186" y="-10052"/>
                      <a:pt x="109407" y="11279"/>
                    </a:cubicBezTo>
                    <a:close/>
                  </a:path>
                </a:pathLst>
              </a:custGeom>
              <a:solidFill>
                <a:srgbClr val="020201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28C6B0FE-CC8E-4E1E-A778-D530B7294C7B}"/>
                  </a:ext>
                </a:extLst>
              </p:cNvPr>
              <p:cNvSpPr/>
              <p:nvPr/>
            </p:nvSpPr>
            <p:spPr>
              <a:xfrm>
                <a:off x="9083701" y="2685369"/>
                <a:ext cx="149567" cy="59665"/>
              </a:xfrm>
              <a:custGeom>
                <a:avLst/>
                <a:gdLst>
                  <a:gd name="connsiteX0" fmla="*/ 125234 w 125233"/>
                  <a:gd name="connsiteY0" fmla="*/ 11965 h 49958"/>
                  <a:gd name="connsiteX1" fmla="*/ 67089 w 125233"/>
                  <a:gd name="connsiteY1" fmla="*/ 44305 h 49958"/>
                  <a:gd name="connsiteX2" fmla="*/ 0 w 125233"/>
                  <a:gd name="connsiteY2" fmla="*/ 44994 h 49958"/>
                  <a:gd name="connsiteX3" fmla="*/ 94269 w 125233"/>
                  <a:gd name="connsiteY3" fmla="*/ 955 h 49958"/>
                  <a:gd name="connsiteX4" fmla="*/ 125234 w 125233"/>
                  <a:gd name="connsiteY4" fmla="*/ 11965 h 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3" h="49958">
                    <a:moveTo>
                      <a:pt x="125234" y="11965"/>
                    </a:moveTo>
                    <a:cubicBezTo>
                      <a:pt x="106655" y="24351"/>
                      <a:pt x="88076" y="36392"/>
                      <a:pt x="67089" y="44305"/>
                    </a:cubicBezTo>
                    <a:cubicBezTo>
                      <a:pt x="44726" y="52907"/>
                      <a:pt x="22363" y="50498"/>
                      <a:pt x="0" y="44994"/>
                    </a:cubicBezTo>
                    <a:cubicBezTo>
                      <a:pt x="16170" y="7148"/>
                      <a:pt x="51951" y="-3517"/>
                      <a:pt x="94269" y="955"/>
                    </a:cubicBezTo>
                    <a:cubicBezTo>
                      <a:pt x="105279" y="2676"/>
                      <a:pt x="116288" y="4396"/>
                      <a:pt x="125234" y="11965"/>
                    </a:cubicBezTo>
                    <a:close/>
                  </a:path>
                </a:pathLst>
              </a:custGeom>
              <a:solidFill>
                <a:srgbClr val="2C2F45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BD77733D-BA3D-4552-B71A-CA6A1C55C6D2}"/>
                  </a:ext>
                </a:extLst>
              </p:cNvPr>
              <p:cNvSpPr/>
              <p:nvPr/>
            </p:nvSpPr>
            <p:spPr>
              <a:xfrm>
                <a:off x="9230095" y="2172064"/>
                <a:ext cx="145756" cy="59952"/>
              </a:xfrm>
              <a:custGeom>
                <a:avLst/>
                <a:gdLst>
                  <a:gd name="connsiteX0" fmla="*/ 55985 w 122042"/>
                  <a:gd name="connsiteY0" fmla="*/ 5505 h 50198"/>
                  <a:gd name="connsiteX1" fmla="*/ 3346 w 122042"/>
                  <a:gd name="connsiteY1" fmla="*/ 37845 h 50198"/>
                  <a:gd name="connsiteX2" fmla="*/ 938 w 122042"/>
                  <a:gd name="connsiteY2" fmla="*/ 48167 h 50198"/>
                  <a:gd name="connsiteX3" fmla="*/ 11259 w 122042"/>
                  <a:gd name="connsiteY3" fmla="*/ 48167 h 50198"/>
                  <a:gd name="connsiteX4" fmla="*/ 113097 w 122042"/>
                  <a:gd name="connsiteY4" fmla="*/ 20299 h 50198"/>
                  <a:gd name="connsiteX5" fmla="*/ 122043 w 122042"/>
                  <a:gd name="connsiteY5" fmla="*/ 19611 h 50198"/>
                  <a:gd name="connsiteX6" fmla="*/ 112753 w 122042"/>
                  <a:gd name="connsiteY6" fmla="*/ 0 h 50198"/>
                  <a:gd name="connsiteX7" fmla="*/ 55985 w 122042"/>
                  <a:gd name="connsiteY7" fmla="*/ 5505 h 5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50198">
                    <a:moveTo>
                      <a:pt x="55985" y="5505"/>
                    </a:moveTo>
                    <a:cubicBezTo>
                      <a:pt x="34310" y="9633"/>
                      <a:pt x="15732" y="18235"/>
                      <a:pt x="3346" y="37845"/>
                    </a:cubicBezTo>
                    <a:cubicBezTo>
                      <a:pt x="1282" y="40942"/>
                      <a:pt x="-1471" y="44382"/>
                      <a:pt x="938" y="48167"/>
                    </a:cubicBezTo>
                    <a:cubicBezTo>
                      <a:pt x="3690" y="51951"/>
                      <a:pt x="8163" y="49543"/>
                      <a:pt x="11259" y="48167"/>
                    </a:cubicBezTo>
                    <a:cubicBezTo>
                      <a:pt x="43944" y="34061"/>
                      <a:pt x="79037" y="28556"/>
                      <a:pt x="113097" y="20299"/>
                    </a:cubicBezTo>
                    <a:cubicBezTo>
                      <a:pt x="116538" y="19611"/>
                      <a:pt x="119634" y="19267"/>
                      <a:pt x="122043" y="19611"/>
                    </a:cubicBezTo>
                    <a:lnTo>
                      <a:pt x="112753" y="0"/>
                    </a:lnTo>
                    <a:cubicBezTo>
                      <a:pt x="92799" y="1376"/>
                      <a:pt x="74220" y="2064"/>
                      <a:pt x="55985" y="5505"/>
                    </a:cubicBezTo>
                    <a:close/>
                  </a:path>
                </a:pathLst>
              </a:custGeom>
              <a:solidFill>
                <a:srgbClr val="040200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C851805A-714A-4791-A940-A75BB6653978}"/>
                  </a:ext>
                </a:extLst>
              </p:cNvPr>
              <p:cNvSpPr/>
              <p:nvPr/>
            </p:nvSpPr>
            <p:spPr>
              <a:xfrm>
                <a:off x="9221879" y="2069339"/>
                <a:ext cx="110005" cy="50517"/>
              </a:xfrm>
              <a:custGeom>
                <a:avLst/>
                <a:gdLst>
                  <a:gd name="connsiteX0" fmla="*/ 75594 w 92108"/>
                  <a:gd name="connsiteY0" fmla="*/ 1720 h 42298"/>
                  <a:gd name="connsiteX1" fmla="*/ 5064 w 92108"/>
                  <a:gd name="connsiteY1" fmla="*/ 30276 h 42298"/>
                  <a:gd name="connsiteX2" fmla="*/ 592 w 92108"/>
                  <a:gd name="connsiteY2" fmla="*/ 39566 h 42298"/>
                  <a:gd name="connsiteX3" fmla="*/ 10913 w 92108"/>
                  <a:gd name="connsiteY3" fmla="*/ 41630 h 42298"/>
                  <a:gd name="connsiteX4" fmla="*/ 18138 w 92108"/>
                  <a:gd name="connsiteY4" fmla="*/ 39910 h 42298"/>
                  <a:gd name="connsiteX5" fmla="*/ 81443 w 92108"/>
                  <a:gd name="connsiteY5" fmla="*/ 25804 h 42298"/>
                  <a:gd name="connsiteX6" fmla="*/ 92109 w 92108"/>
                  <a:gd name="connsiteY6" fmla="*/ 25460 h 42298"/>
                  <a:gd name="connsiteX7" fmla="*/ 80411 w 92108"/>
                  <a:gd name="connsiteY7" fmla="*/ 0 h 42298"/>
                  <a:gd name="connsiteX8" fmla="*/ 75594 w 92108"/>
                  <a:gd name="connsiteY8" fmla="*/ 1720 h 4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08" h="42298">
                    <a:moveTo>
                      <a:pt x="75594" y="1720"/>
                    </a:moveTo>
                    <a:cubicBezTo>
                      <a:pt x="47038" y="-1376"/>
                      <a:pt x="25707" y="13762"/>
                      <a:pt x="5064" y="30276"/>
                    </a:cubicBezTo>
                    <a:cubicBezTo>
                      <a:pt x="2312" y="32685"/>
                      <a:pt x="-1473" y="35437"/>
                      <a:pt x="592" y="39566"/>
                    </a:cubicBezTo>
                    <a:cubicBezTo>
                      <a:pt x="2656" y="43350"/>
                      <a:pt x="7129" y="42318"/>
                      <a:pt x="10913" y="41630"/>
                    </a:cubicBezTo>
                    <a:cubicBezTo>
                      <a:pt x="13322" y="41286"/>
                      <a:pt x="15730" y="40598"/>
                      <a:pt x="18138" y="39910"/>
                    </a:cubicBezTo>
                    <a:cubicBezTo>
                      <a:pt x="39125" y="35437"/>
                      <a:pt x="60456" y="30620"/>
                      <a:pt x="81443" y="25804"/>
                    </a:cubicBezTo>
                    <a:cubicBezTo>
                      <a:pt x="85228" y="25115"/>
                      <a:pt x="89012" y="24083"/>
                      <a:pt x="92109" y="25460"/>
                    </a:cubicBezTo>
                    <a:lnTo>
                      <a:pt x="80411" y="0"/>
                    </a:lnTo>
                    <a:cubicBezTo>
                      <a:pt x="78347" y="1720"/>
                      <a:pt x="76970" y="1720"/>
                      <a:pt x="75594" y="1720"/>
                    </a:cubicBezTo>
                    <a:close/>
                  </a:path>
                </a:pathLst>
              </a:custGeom>
              <a:solidFill>
                <a:srgbClr val="040200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2DE33155-FAFE-49FE-AF46-575E4A5D0896}"/>
                </a:ext>
              </a:extLst>
            </p:cNvPr>
            <p:cNvSpPr/>
            <p:nvPr/>
          </p:nvSpPr>
          <p:spPr>
            <a:xfrm rot="20967052">
              <a:off x="8065904" y="2413204"/>
              <a:ext cx="571229" cy="485210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243762 w 1079803"/>
                <a:gd name="connsiteY27" fmla="*/ 192062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65924 w 1079803"/>
                <a:gd name="connsiteY32" fmla="*/ 195707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27376 w 1079803"/>
                <a:gd name="connsiteY31" fmla="*/ 200722 h 695566"/>
                <a:gd name="connsiteX32" fmla="*/ 965924 w 1079803"/>
                <a:gd name="connsiteY32" fmla="*/ 195707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65924 w 1079803"/>
                <a:gd name="connsiteY31" fmla="*/ 195707 h 695566"/>
                <a:gd name="connsiteX32" fmla="*/ 1049538 w 1079803"/>
                <a:gd name="connsiteY32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65924 w 1079803"/>
                <a:gd name="connsiteY30" fmla="*/ 195707 h 695566"/>
                <a:gd name="connsiteX31" fmla="*/ 1049538 w 1079803"/>
                <a:gd name="connsiteY31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772535 w 1079803"/>
                <a:gd name="connsiteY28" fmla="*/ 234131 h 695566"/>
                <a:gd name="connsiteX29" fmla="*/ 965924 w 1079803"/>
                <a:gd name="connsiteY29" fmla="*/ 195707 h 695566"/>
                <a:gd name="connsiteX30" fmla="*/ 1049538 w 1079803"/>
                <a:gd name="connsiteY30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725792 w 1079803"/>
                <a:gd name="connsiteY28" fmla="*/ 221498 h 695566"/>
                <a:gd name="connsiteX29" fmla="*/ 965924 w 1079803"/>
                <a:gd name="connsiteY29" fmla="*/ 195707 h 695566"/>
                <a:gd name="connsiteX30" fmla="*/ 1049538 w 1079803"/>
                <a:gd name="connsiteY30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65924 w 1079803"/>
                <a:gd name="connsiteY28" fmla="*/ 195707 h 695566"/>
                <a:gd name="connsiteX29" fmla="*/ 1049538 w 1079803"/>
                <a:gd name="connsiteY29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32264 w 1079803"/>
                <a:gd name="connsiteY28" fmla="*/ 197228 h 695566"/>
                <a:gd name="connsiteX29" fmla="*/ 1049538 w 1079803"/>
                <a:gd name="connsiteY29" fmla="*/ 93721 h 695566"/>
                <a:gd name="connsiteX0" fmla="*/ 1001850 w 1079803"/>
                <a:gd name="connsiteY0" fmla="*/ 117995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32264 w 1079803"/>
                <a:gd name="connsiteY28" fmla="*/ 197228 h 695566"/>
                <a:gd name="connsiteX29" fmla="*/ 1001850 w 1079803"/>
                <a:gd name="connsiteY29" fmla="*/ 117995 h 695566"/>
                <a:gd name="connsiteX0" fmla="*/ 1001850 w 1079803"/>
                <a:gd name="connsiteY0" fmla="*/ 117995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978093 w 1079803"/>
                <a:gd name="connsiteY10" fmla="*/ 460880 h 695566"/>
                <a:gd name="connsiteX11" fmla="*/ 877229 w 1079803"/>
                <a:gd name="connsiteY11" fmla="*/ 568239 h 695566"/>
                <a:gd name="connsiteX12" fmla="*/ 647993 w 1079803"/>
                <a:gd name="connsiteY12" fmla="*/ 678654 h 695566"/>
                <a:gd name="connsiteX13" fmla="*/ 420286 w 1079803"/>
                <a:gd name="connsiteY13" fmla="*/ 683239 h 695566"/>
                <a:gd name="connsiteX14" fmla="*/ 121515 w 1079803"/>
                <a:gd name="connsiteY14" fmla="*/ 481130 h 695566"/>
                <a:gd name="connsiteX15" fmla="*/ 13392 w 1079803"/>
                <a:gd name="connsiteY15" fmla="*/ 243871 h 695566"/>
                <a:gd name="connsiteX16" fmla="*/ 24854 w 1079803"/>
                <a:gd name="connsiteY16" fmla="*/ 238904 h 695566"/>
                <a:gd name="connsiteX17" fmla="*/ 47396 w 1079803"/>
                <a:gd name="connsiteY17" fmla="*/ 273671 h 695566"/>
                <a:gd name="connsiteX18" fmla="*/ 129921 w 1079803"/>
                <a:gd name="connsiteY18" fmla="*/ 449801 h 695566"/>
                <a:gd name="connsiteX19" fmla="*/ 121515 w 1079803"/>
                <a:gd name="connsiteY19" fmla="*/ 313787 h 695566"/>
                <a:gd name="connsiteX20" fmla="*/ 106615 w 1079803"/>
                <a:gd name="connsiteY20" fmla="*/ 274435 h 695566"/>
                <a:gd name="connsiteX21" fmla="*/ 6897 w 1079803"/>
                <a:gd name="connsiteY21" fmla="*/ 70797 h 695566"/>
                <a:gd name="connsiteX22" fmla="*/ 402 w 1079803"/>
                <a:gd name="connsiteY22" fmla="*/ 29535 h 695566"/>
                <a:gd name="connsiteX23" fmla="*/ 14156 w 1079803"/>
                <a:gd name="connsiteY23" fmla="*/ 13106 h 695566"/>
                <a:gd name="connsiteX24" fmla="*/ 22944 w 1079803"/>
                <a:gd name="connsiteY24" fmla="*/ 28007 h 695566"/>
                <a:gd name="connsiteX25" fmla="*/ 134227 w 1079803"/>
                <a:gd name="connsiteY25" fmla="*/ 188647 h 695566"/>
                <a:gd name="connsiteX26" fmla="*/ 444198 w 1079803"/>
                <a:gd name="connsiteY26" fmla="*/ 225848 h 695566"/>
                <a:gd name="connsiteX27" fmla="*/ 932264 w 1079803"/>
                <a:gd name="connsiteY27" fmla="*/ 197228 h 695566"/>
                <a:gd name="connsiteX28" fmla="*/ 1001850 w 1079803"/>
                <a:gd name="connsiteY28" fmla="*/ 117995 h 695566"/>
                <a:gd name="connsiteX0" fmla="*/ 1001850 w 1103589"/>
                <a:gd name="connsiteY0" fmla="*/ 117995 h 695566"/>
                <a:gd name="connsiteX1" fmla="*/ 1056797 w 1103589"/>
                <a:gd name="connsiteY1" fmla="*/ 12342 h 695566"/>
                <a:gd name="connsiteX2" fmla="*/ 1073608 w 1103589"/>
                <a:gd name="connsiteY2" fmla="*/ 4701 h 695566"/>
                <a:gd name="connsiteX3" fmla="*/ 1079721 w 1103589"/>
                <a:gd name="connsiteY3" fmla="*/ 23804 h 695566"/>
                <a:gd name="connsiteX4" fmla="*/ 1014388 w 1103589"/>
                <a:gd name="connsiteY4" fmla="*/ 224385 h 695566"/>
                <a:gd name="connsiteX5" fmla="*/ 975036 w 1103589"/>
                <a:gd name="connsiteY5" fmla="*/ 282459 h 695566"/>
                <a:gd name="connsiteX6" fmla="*/ 965103 w 1103589"/>
                <a:gd name="connsiteY6" fmla="*/ 306528 h 695566"/>
                <a:gd name="connsiteX7" fmla="*/ 948674 w 1103589"/>
                <a:gd name="connsiteY7" fmla="*/ 461644 h 695566"/>
                <a:gd name="connsiteX8" fmla="*/ 1036166 w 1103589"/>
                <a:gd name="connsiteY8" fmla="*/ 256478 h 695566"/>
                <a:gd name="connsiteX9" fmla="*/ 1103590 w 1103589"/>
                <a:gd name="connsiteY9" fmla="*/ 267783 h 695566"/>
                <a:gd name="connsiteX10" fmla="*/ 978093 w 1103589"/>
                <a:gd name="connsiteY10" fmla="*/ 460880 h 695566"/>
                <a:gd name="connsiteX11" fmla="*/ 877229 w 1103589"/>
                <a:gd name="connsiteY11" fmla="*/ 568239 h 695566"/>
                <a:gd name="connsiteX12" fmla="*/ 647993 w 1103589"/>
                <a:gd name="connsiteY12" fmla="*/ 678654 h 695566"/>
                <a:gd name="connsiteX13" fmla="*/ 420286 w 1103589"/>
                <a:gd name="connsiteY13" fmla="*/ 683239 h 695566"/>
                <a:gd name="connsiteX14" fmla="*/ 121515 w 1103589"/>
                <a:gd name="connsiteY14" fmla="*/ 481130 h 695566"/>
                <a:gd name="connsiteX15" fmla="*/ 13392 w 1103589"/>
                <a:gd name="connsiteY15" fmla="*/ 243871 h 695566"/>
                <a:gd name="connsiteX16" fmla="*/ 24854 w 1103589"/>
                <a:gd name="connsiteY16" fmla="*/ 238904 h 695566"/>
                <a:gd name="connsiteX17" fmla="*/ 47396 w 1103589"/>
                <a:gd name="connsiteY17" fmla="*/ 273671 h 695566"/>
                <a:gd name="connsiteX18" fmla="*/ 129921 w 1103589"/>
                <a:gd name="connsiteY18" fmla="*/ 449801 h 695566"/>
                <a:gd name="connsiteX19" fmla="*/ 121515 w 1103589"/>
                <a:gd name="connsiteY19" fmla="*/ 313787 h 695566"/>
                <a:gd name="connsiteX20" fmla="*/ 106615 w 1103589"/>
                <a:gd name="connsiteY20" fmla="*/ 274435 h 695566"/>
                <a:gd name="connsiteX21" fmla="*/ 6897 w 1103589"/>
                <a:gd name="connsiteY21" fmla="*/ 70797 h 695566"/>
                <a:gd name="connsiteX22" fmla="*/ 402 w 1103589"/>
                <a:gd name="connsiteY22" fmla="*/ 29535 h 695566"/>
                <a:gd name="connsiteX23" fmla="*/ 14156 w 1103589"/>
                <a:gd name="connsiteY23" fmla="*/ 13106 h 695566"/>
                <a:gd name="connsiteX24" fmla="*/ 22944 w 1103589"/>
                <a:gd name="connsiteY24" fmla="*/ 28007 h 695566"/>
                <a:gd name="connsiteX25" fmla="*/ 134227 w 1103589"/>
                <a:gd name="connsiteY25" fmla="*/ 188647 h 695566"/>
                <a:gd name="connsiteX26" fmla="*/ 444198 w 1103589"/>
                <a:gd name="connsiteY26" fmla="*/ 225848 h 695566"/>
                <a:gd name="connsiteX27" fmla="*/ 932264 w 1103589"/>
                <a:gd name="connsiteY27" fmla="*/ 197228 h 695566"/>
                <a:gd name="connsiteX28" fmla="*/ 1001850 w 1103589"/>
                <a:gd name="connsiteY28" fmla="*/ 117995 h 695566"/>
                <a:gd name="connsiteX0" fmla="*/ 1001850 w 1103591"/>
                <a:gd name="connsiteY0" fmla="*/ 117995 h 695566"/>
                <a:gd name="connsiteX1" fmla="*/ 1056797 w 1103591"/>
                <a:gd name="connsiteY1" fmla="*/ 12342 h 695566"/>
                <a:gd name="connsiteX2" fmla="*/ 1073608 w 1103591"/>
                <a:gd name="connsiteY2" fmla="*/ 4701 h 695566"/>
                <a:gd name="connsiteX3" fmla="*/ 1079721 w 1103591"/>
                <a:gd name="connsiteY3" fmla="*/ 23804 h 695566"/>
                <a:gd name="connsiteX4" fmla="*/ 1014388 w 1103591"/>
                <a:gd name="connsiteY4" fmla="*/ 224385 h 695566"/>
                <a:gd name="connsiteX5" fmla="*/ 975036 w 1103591"/>
                <a:gd name="connsiteY5" fmla="*/ 282459 h 695566"/>
                <a:gd name="connsiteX6" fmla="*/ 965103 w 1103591"/>
                <a:gd name="connsiteY6" fmla="*/ 306528 h 695566"/>
                <a:gd name="connsiteX7" fmla="*/ 948674 w 1103591"/>
                <a:gd name="connsiteY7" fmla="*/ 461644 h 695566"/>
                <a:gd name="connsiteX8" fmla="*/ 1073374 w 1103591"/>
                <a:gd name="connsiteY8" fmla="*/ 273966 h 695566"/>
                <a:gd name="connsiteX9" fmla="*/ 1103590 w 1103591"/>
                <a:gd name="connsiteY9" fmla="*/ 267783 h 695566"/>
                <a:gd name="connsiteX10" fmla="*/ 978093 w 1103591"/>
                <a:gd name="connsiteY10" fmla="*/ 460880 h 695566"/>
                <a:gd name="connsiteX11" fmla="*/ 877229 w 1103591"/>
                <a:gd name="connsiteY11" fmla="*/ 568239 h 695566"/>
                <a:gd name="connsiteX12" fmla="*/ 647993 w 1103591"/>
                <a:gd name="connsiteY12" fmla="*/ 678654 h 695566"/>
                <a:gd name="connsiteX13" fmla="*/ 420286 w 1103591"/>
                <a:gd name="connsiteY13" fmla="*/ 683239 h 695566"/>
                <a:gd name="connsiteX14" fmla="*/ 121515 w 1103591"/>
                <a:gd name="connsiteY14" fmla="*/ 481130 h 695566"/>
                <a:gd name="connsiteX15" fmla="*/ 13392 w 1103591"/>
                <a:gd name="connsiteY15" fmla="*/ 243871 h 695566"/>
                <a:gd name="connsiteX16" fmla="*/ 24854 w 1103591"/>
                <a:gd name="connsiteY16" fmla="*/ 238904 h 695566"/>
                <a:gd name="connsiteX17" fmla="*/ 47396 w 1103591"/>
                <a:gd name="connsiteY17" fmla="*/ 273671 h 695566"/>
                <a:gd name="connsiteX18" fmla="*/ 129921 w 1103591"/>
                <a:gd name="connsiteY18" fmla="*/ 449801 h 695566"/>
                <a:gd name="connsiteX19" fmla="*/ 121515 w 1103591"/>
                <a:gd name="connsiteY19" fmla="*/ 313787 h 695566"/>
                <a:gd name="connsiteX20" fmla="*/ 106615 w 1103591"/>
                <a:gd name="connsiteY20" fmla="*/ 274435 h 695566"/>
                <a:gd name="connsiteX21" fmla="*/ 6897 w 1103591"/>
                <a:gd name="connsiteY21" fmla="*/ 70797 h 695566"/>
                <a:gd name="connsiteX22" fmla="*/ 402 w 1103591"/>
                <a:gd name="connsiteY22" fmla="*/ 29535 h 695566"/>
                <a:gd name="connsiteX23" fmla="*/ 14156 w 1103591"/>
                <a:gd name="connsiteY23" fmla="*/ 13106 h 695566"/>
                <a:gd name="connsiteX24" fmla="*/ 22944 w 1103591"/>
                <a:gd name="connsiteY24" fmla="*/ 28007 h 695566"/>
                <a:gd name="connsiteX25" fmla="*/ 134227 w 1103591"/>
                <a:gd name="connsiteY25" fmla="*/ 188647 h 695566"/>
                <a:gd name="connsiteX26" fmla="*/ 444198 w 1103591"/>
                <a:gd name="connsiteY26" fmla="*/ 225848 h 695566"/>
                <a:gd name="connsiteX27" fmla="*/ 932264 w 1103591"/>
                <a:gd name="connsiteY27" fmla="*/ 197228 h 695566"/>
                <a:gd name="connsiteX28" fmla="*/ 1001850 w 1103591"/>
                <a:gd name="connsiteY28" fmla="*/ 117995 h 695566"/>
                <a:gd name="connsiteX0" fmla="*/ 1001850 w 1103589"/>
                <a:gd name="connsiteY0" fmla="*/ 117995 h 695566"/>
                <a:gd name="connsiteX1" fmla="*/ 1056797 w 1103589"/>
                <a:gd name="connsiteY1" fmla="*/ 12342 h 695566"/>
                <a:gd name="connsiteX2" fmla="*/ 1073608 w 1103589"/>
                <a:gd name="connsiteY2" fmla="*/ 4701 h 695566"/>
                <a:gd name="connsiteX3" fmla="*/ 1079721 w 1103589"/>
                <a:gd name="connsiteY3" fmla="*/ 23804 h 695566"/>
                <a:gd name="connsiteX4" fmla="*/ 996810 w 1103589"/>
                <a:gd name="connsiteY4" fmla="*/ 228131 h 695566"/>
                <a:gd name="connsiteX5" fmla="*/ 975036 w 1103589"/>
                <a:gd name="connsiteY5" fmla="*/ 282459 h 695566"/>
                <a:gd name="connsiteX6" fmla="*/ 965103 w 1103589"/>
                <a:gd name="connsiteY6" fmla="*/ 306528 h 695566"/>
                <a:gd name="connsiteX7" fmla="*/ 948674 w 1103589"/>
                <a:gd name="connsiteY7" fmla="*/ 461644 h 695566"/>
                <a:gd name="connsiteX8" fmla="*/ 1073374 w 1103589"/>
                <a:gd name="connsiteY8" fmla="*/ 273966 h 695566"/>
                <a:gd name="connsiteX9" fmla="*/ 1103590 w 1103589"/>
                <a:gd name="connsiteY9" fmla="*/ 267783 h 695566"/>
                <a:gd name="connsiteX10" fmla="*/ 978093 w 1103589"/>
                <a:gd name="connsiteY10" fmla="*/ 460880 h 695566"/>
                <a:gd name="connsiteX11" fmla="*/ 877229 w 1103589"/>
                <a:gd name="connsiteY11" fmla="*/ 568239 h 695566"/>
                <a:gd name="connsiteX12" fmla="*/ 647993 w 1103589"/>
                <a:gd name="connsiteY12" fmla="*/ 678654 h 695566"/>
                <a:gd name="connsiteX13" fmla="*/ 420286 w 1103589"/>
                <a:gd name="connsiteY13" fmla="*/ 683239 h 695566"/>
                <a:gd name="connsiteX14" fmla="*/ 121515 w 1103589"/>
                <a:gd name="connsiteY14" fmla="*/ 481130 h 695566"/>
                <a:gd name="connsiteX15" fmla="*/ 13392 w 1103589"/>
                <a:gd name="connsiteY15" fmla="*/ 243871 h 695566"/>
                <a:gd name="connsiteX16" fmla="*/ 24854 w 1103589"/>
                <a:gd name="connsiteY16" fmla="*/ 238904 h 695566"/>
                <a:gd name="connsiteX17" fmla="*/ 47396 w 1103589"/>
                <a:gd name="connsiteY17" fmla="*/ 273671 h 695566"/>
                <a:gd name="connsiteX18" fmla="*/ 129921 w 1103589"/>
                <a:gd name="connsiteY18" fmla="*/ 449801 h 695566"/>
                <a:gd name="connsiteX19" fmla="*/ 121515 w 1103589"/>
                <a:gd name="connsiteY19" fmla="*/ 313787 h 695566"/>
                <a:gd name="connsiteX20" fmla="*/ 106615 w 1103589"/>
                <a:gd name="connsiteY20" fmla="*/ 274435 h 695566"/>
                <a:gd name="connsiteX21" fmla="*/ 6897 w 1103589"/>
                <a:gd name="connsiteY21" fmla="*/ 70797 h 695566"/>
                <a:gd name="connsiteX22" fmla="*/ 402 w 1103589"/>
                <a:gd name="connsiteY22" fmla="*/ 29535 h 695566"/>
                <a:gd name="connsiteX23" fmla="*/ 14156 w 1103589"/>
                <a:gd name="connsiteY23" fmla="*/ 13106 h 695566"/>
                <a:gd name="connsiteX24" fmla="*/ 22944 w 1103589"/>
                <a:gd name="connsiteY24" fmla="*/ 28007 h 695566"/>
                <a:gd name="connsiteX25" fmla="*/ 134227 w 1103589"/>
                <a:gd name="connsiteY25" fmla="*/ 188647 h 695566"/>
                <a:gd name="connsiteX26" fmla="*/ 444198 w 1103589"/>
                <a:gd name="connsiteY26" fmla="*/ 225848 h 695566"/>
                <a:gd name="connsiteX27" fmla="*/ 932264 w 1103589"/>
                <a:gd name="connsiteY27" fmla="*/ 197228 h 695566"/>
                <a:gd name="connsiteX28" fmla="*/ 1001850 w 1103589"/>
                <a:gd name="connsiteY28" fmla="*/ 117995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03589" h="695566">
                  <a:moveTo>
                    <a:pt x="1001850" y="117995"/>
                  </a:moveTo>
                  <a:cubicBezTo>
                    <a:pt x="1004906" y="90869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41129" y="168148"/>
                    <a:pt x="996810" y="228131"/>
                  </a:cubicBezTo>
                  <a:cubicBezTo>
                    <a:pt x="980764" y="247999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68025" y="282754"/>
                    <a:pt x="1073374" y="273966"/>
                  </a:cubicBezTo>
                  <a:cubicBezTo>
                    <a:pt x="1076430" y="268236"/>
                    <a:pt x="1095949" y="265873"/>
                    <a:pt x="1103590" y="267783"/>
                  </a:cubicBezTo>
                  <a:cubicBezTo>
                    <a:pt x="1093911" y="301850"/>
                    <a:pt x="1006938" y="407519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90672" y="133631"/>
                    <a:pt x="134227" y="188647"/>
                  </a:cubicBezTo>
                  <a:cubicBezTo>
                    <a:pt x="204436" y="221621"/>
                    <a:pt x="311192" y="224418"/>
                    <a:pt x="444198" y="225848"/>
                  </a:cubicBezTo>
                  <a:cubicBezTo>
                    <a:pt x="577204" y="227278"/>
                    <a:pt x="831374" y="219249"/>
                    <a:pt x="932264" y="197228"/>
                  </a:cubicBezTo>
                  <a:cubicBezTo>
                    <a:pt x="985752" y="151381"/>
                    <a:pt x="991534" y="163842"/>
                    <a:pt x="1001850" y="117995"/>
                  </a:cubicBezTo>
                  <a:close/>
                </a:path>
              </a:pathLst>
            </a:custGeom>
            <a:solidFill>
              <a:sysClr val="window" lastClr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" name="Group 52">
              <a:extLst>
                <a:ext uri="{FF2B5EF4-FFF2-40B4-BE49-F238E27FC236}">
                  <a16:creationId xmlns="" xmlns:a16="http://schemas.microsoft.com/office/drawing/2014/main" id="{319871FC-249C-45C5-8FBC-37FCE16AE252}"/>
                </a:ext>
              </a:extLst>
            </p:cNvPr>
            <p:cNvGrpSpPr/>
            <p:nvPr/>
          </p:nvGrpSpPr>
          <p:grpSpPr>
            <a:xfrm rot="6704130">
              <a:off x="8048445" y="2599336"/>
              <a:ext cx="300621" cy="481266"/>
              <a:chOff x="10779157" y="2826115"/>
              <a:chExt cx="300621" cy="48126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A5E97D2F-F9FB-4690-8E23-83C6C57F9B80}"/>
                  </a:ext>
                </a:extLst>
              </p:cNvPr>
              <p:cNvSpPr/>
              <p:nvPr/>
            </p:nvSpPr>
            <p:spPr>
              <a:xfrm flipH="1">
                <a:off x="10783297" y="3011924"/>
                <a:ext cx="296481" cy="146408"/>
              </a:xfrm>
              <a:custGeom>
                <a:avLst/>
                <a:gdLst>
                  <a:gd name="connsiteX0" fmla="*/ 307795 w 315273"/>
                  <a:gd name="connsiteY0" fmla="*/ 9186 h 155689"/>
                  <a:gd name="connsiteX1" fmla="*/ 65929 w 315273"/>
                  <a:gd name="connsiteY1" fmla="*/ 152310 h 155689"/>
                  <a:gd name="connsiteX2" fmla="*/ 48382 w 315273"/>
                  <a:gd name="connsiteY2" fmla="*/ 148870 h 155689"/>
                  <a:gd name="connsiteX3" fmla="*/ 3656 w 315273"/>
                  <a:gd name="connsiteY3" fmla="*/ 84533 h 155689"/>
                  <a:gd name="connsiteX4" fmla="*/ 8473 w 315273"/>
                  <a:gd name="connsiteY4" fmla="*/ 71803 h 155689"/>
                  <a:gd name="connsiteX5" fmla="*/ 300914 w 315273"/>
                  <a:gd name="connsiteY5" fmla="*/ 1617 h 155689"/>
                  <a:gd name="connsiteX6" fmla="*/ 315020 w 315273"/>
                  <a:gd name="connsiteY6" fmla="*/ 1273 h 155689"/>
                  <a:gd name="connsiteX7" fmla="*/ 307795 w 315273"/>
                  <a:gd name="connsiteY7" fmla="*/ 9186 h 15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273" h="155689">
                    <a:moveTo>
                      <a:pt x="307795" y="9186"/>
                    </a:moveTo>
                    <a:cubicBezTo>
                      <a:pt x="302290" y="12283"/>
                      <a:pt x="111687" y="124786"/>
                      <a:pt x="65929" y="152310"/>
                    </a:cubicBezTo>
                    <a:cubicBezTo>
                      <a:pt x="58015" y="157127"/>
                      <a:pt x="53887" y="157471"/>
                      <a:pt x="48382" y="148870"/>
                    </a:cubicBezTo>
                    <a:cubicBezTo>
                      <a:pt x="34276" y="127195"/>
                      <a:pt x="19138" y="105520"/>
                      <a:pt x="3656" y="84533"/>
                    </a:cubicBezTo>
                    <a:cubicBezTo>
                      <a:pt x="-2537" y="75932"/>
                      <a:pt x="-817" y="73867"/>
                      <a:pt x="8473" y="71803"/>
                    </a:cubicBezTo>
                    <a:cubicBezTo>
                      <a:pt x="71089" y="57697"/>
                      <a:pt x="293345" y="3337"/>
                      <a:pt x="300914" y="1617"/>
                    </a:cubicBezTo>
                    <a:cubicBezTo>
                      <a:pt x="307795" y="-103"/>
                      <a:pt x="314676" y="-791"/>
                      <a:pt x="315020" y="1273"/>
                    </a:cubicBezTo>
                    <a:cubicBezTo>
                      <a:pt x="316052" y="3681"/>
                      <a:pt x="313988" y="5402"/>
                      <a:pt x="307795" y="9186"/>
                    </a:cubicBezTo>
                    <a:close/>
                  </a:path>
                </a:pathLst>
              </a:custGeom>
              <a:solidFill>
                <a:srgbClr val="07A398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43B58E53-6DA8-4091-AFAA-C3845E03D6A1}"/>
                  </a:ext>
                </a:extLst>
              </p:cNvPr>
              <p:cNvSpPr/>
              <p:nvPr/>
            </p:nvSpPr>
            <p:spPr>
              <a:xfrm flipH="1">
                <a:off x="10811038" y="2826115"/>
                <a:ext cx="252684" cy="116953"/>
              </a:xfrm>
              <a:custGeom>
                <a:avLst/>
                <a:gdLst>
                  <a:gd name="connsiteX0" fmla="*/ 262853 w 268701"/>
                  <a:gd name="connsiteY0" fmla="*/ 104591 h 124366"/>
                  <a:gd name="connsiteX1" fmla="*/ 268702 w 268701"/>
                  <a:gd name="connsiteY1" fmla="*/ 108375 h 124366"/>
                  <a:gd name="connsiteX2" fmla="*/ 38189 w 268701"/>
                  <a:gd name="connsiteY2" fmla="*/ 124202 h 124366"/>
                  <a:gd name="connsiteX3" fmla="*/ 17546 w 268701"/>
                  <a:gd name="connsiteY3" fmla="*/ 93925 h 124366"/>
                  <a:gd name="connsiteX4" fmla="*/ 0 w 268701"/>
                  <a:gd name="connsiteY4" fmla="*/ 0 h 124366"/>
                  <a:gd name="connsiteX5" fmla="*/ 262853 w 268701"/>
                  <a:gd name="connsiteY5" fmla="*/ 104591 h 12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01" h="124366">
                    <a:moveTo>
                      <a:pt x="262853" y="104591"/>
                    </a:moveTo>
                    <a:cubicBezTo>
                      <a:pt x="268702" y="108375"/>
                      <a:pt x="268702" y="105279"/>
                      <a:pt x="268702" y="108375"/>
                    </a:cubicBezTo>
                    <a:cubicBezTo>
                      <a:pt x="268702" y="113192"/>
                      <a:pt x="46791" y="123857"/>
                      <a:pt x="38189" y="124202"/>
                    </a:cubicBezTo>
                    <a:cubicBezTo>
                      <a:pt x="22707" y="125234"/>
                      <a:pt x="23051" y="122137"/>
                      <a:pt x="17546" y="93925"/>
                    </a:cubicBezTo>
                    <a:cubicBezTo>
                      <a:pt x="11698" y="63305"/>
                      <a:pt x="5849" y="32341"/>
                      <a:pt x="0" y="0"/>
                    </a:cubicBezTo>
                    <a:cubicBezTo>
                      <a:pt x="26492" y="10321"/>
                      <a:pt x="242898" y="96334"/>
                      <a:pt x="262853" y="104591"/>
                    </a:cubicBezTo>
                    <a:close/>
                  </a:path>
                </a:pathLst>
              </a:custGeom>
              <a:solidFill>
                <a:srgbClr val="07A398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F5B423FC-F0E5-4B9A-943D-772955A0FCBF}"/>
                  </a:ext>
                </a:extLst>
              </p:cNvPr>
              <p:cNvSpPr/>
              <p:nvPr/>
            </p:nvSpPr>
            <p:spPr>
              <a:xfrm flipH="1">
                <a:off x="10779157" y="3102245"/>
                <a:ext cx="173127" cy="205136"/>
              </a:xfrm>
              <a:custGeom>
                <a:avLst/>
                <a:gdLst>
                  <a:gd name="connsiteX0" fmla="*/ 48361 w 184101"/>
                  <a:gd name="connsiteY0" fmla="*/ 217624 h 218139"/>
                  <a:gd name="connsiteX1" fmla="*/ 46297 w 184101"/>
                  <a:gd name="connsiteY1" fmla="*/ 217624 h 218139"/>
                  <a:gd name="connsiteX2" fmla="*/ 1571 w 184101"/>
                  <a:gd name="connsiteY2" fmla="*/ 131956 h 218139"/>
                  <a:gd name="connsiteX3" fmla="*/ 6731 w 184101"/>
                  <a:gd name="connsiteY3" fmla="*/ 119570 h 218139"/>
                  <a:gd name="connsiteX4" fmla="*/ 113042 w 184101"/>
                  <a:gd name="connsiteY4" fmla="*/ 45944 h 218139"/>
                  <a:gd name="connsiteX5" fmla="*/ 182196 w 184101"/>
                  <a:gd name="connsiteY5" fmla="*/ 185 h 218139"/>
                  <a:gd name="connsiteX6" fmla="*/ 183916 w 184101"/>
                  <a:gd name="connsiteY6" fmla="*/ 1905 h 218139"/>
                  <a:gd name="connsiteX7" fmla="*/ 48361 w 184101"/>
                  <a:gd name="connsiteY7" fmla="*/ 217624 h 21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101" h="218139">
                    <a:moveTo>
                      <a:pt x="48361" y="217624"/>
                    </a:moveTo>
                    <a:cubicBezTo>
                      <a:pt x="47673" y="218312"/>
                      <a:pt x="46641" y="218312"/>
                      <a:pt x="46297" y="217624"/>
                    </a:cubicBezTo>
                    <a:cubicBezTo>
                      <a:pt x="30815" y="188036"/>
                      <a:pt x="16709" y="159824"/>
                      <a:pt x="1571" y="131956"/>
                    </a:cubicBezTo>
                    <a:cubicBezTo>
                      <a:pt x="-2558" y="124387"/>
                      <a:pt x="2259" y="122666"/>
                      <a:pt x="6731" y="119570"/>
                    </a:cubicBezTo>
                    <a:cubicBezTo>
                      <a:pt x="42168" y="95143"/>
                      <a:pt x="77605" y="70371"/>
                      <a:pt x="113042" y="45944"/>
                    </a:cubicBezTo>
                    <a:cubicBezTo>
                      <a:pt x="135750" y="30462"/>
                      <a:pt x="158457" y="14635"/>
                      <a:pt x="182196" y="185"/>
                    </a:cubicBezTo>
                    <a:cubicBezTo>
                      <a:pt x="183228" y="-503"/>
                      <a:pt x="184605" y="873"/>
                      <a:pt x="183916" y="1905"/>
                    </a:cubicBezTo>
                    <a:cubicBezTo>
                      <a:pt x="139190" y="73123"/>
                      <a:pt x="94120" y="144342"/>
                      <a:pt x="48361" y="217624"/>
                    </a:cubicBezTo>
                    <a:close/>
                  </a:path>
                </a:pathLst>
              </a:custGeom>
              <a:solidFill>
                <a:srgbClr val="07A398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CDA188A-96B6-4E17-B0F2-75A5B80BE5E3}"/>
              </a:ext>
            </a:extLst>
          </p:cNvPr>
          <p:cNvSpPr txBox="1"/>
          <p:nvPr/>
        </p:nvSpPr>
        <p:spPr>
          <a:xfrm>
            <a:off x="4530383" y="1835884"/>
            <a:ext cx="6699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Home Patient Management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95047545-B966-47F4-AD5E-201FCDBB3AD6}"/>
              </a:ext>
            </a:extLst>
          </p:cNvPr>
          <p:cNvCxnSpPr>
            <a:cxnSpLocks/>
          </p:cNvCxnSpPr>
          <p:nvPr/>
        </p:nvCxnSpPr>
        <p:spPr>
          <a:xfrm flipH="1">
            <a:off x="4171040" y="2611376"/>
            <a:ext cx="720874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1" name="Content Placeholder 2">
            <a:extLst>
              <a:ext uri="{FF2B5EF4-FFF2-40B4-BE49-F238E27FC236}">
                <a16:creationId xmlns="" xmlns:a16="http://schemas.microsoft.com/office/drawing/2014/main" id="{9425CF7A-76C6-4A87-A01C-B229D0744A38}"/>
              </a:ext>
            </a:extLst>
          </p:cNvPr>
          <p:cNvSpPr txBox="1">
            <a:spLocks/>
          </p:cNvSpPr>
          <p:nvPr/>
        </p:nvSpPr>
        <p:spPr>
          <a:xfrm>
            <a:off x="4528178" y="2797050"/>
            <a:ext cx="6939969" cy="2346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Home care may be suitable for selected patients;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asymptomatic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and cases with mild illness (with out risk factor &amp;/or comorbidity) unless there is concern about rapid deterioration or an inability to promptly return to hospital if necessary. </a:t>
            </a:r>
          </a:p>
        </p:txBody>
      </p:sp>
    </p:spTree>
    <p:extLst>
      <p:ext uri="{BB962C8B-B14F-4D97-AF65-F5344CB8AC3E}">
        <p14:creationId xmlns="" xmlns:p14="http://schemas.microsoft.com/office/powerpoint/2010/main" val="524323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69" y="1869857"/>
            <a:ext cx="10829268" cy="19769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specific treatment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Management mostly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symptomatic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supportive</a:t>
            </a:r>
          </a:p>
        </p:txBody>
      </p:sp>
    </p:spTree>
    <p:extLst>
      <p:ext uri="{BB962C8B-B14F-4D97-AF65-F5344CB8AC3E}">
        <p14:creationId xmlns:p14="http://schemas.microsoft.com/office/powerpoint/2010/main" xmlns="" val="118147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5FEC9-BAD0-4F4D-B950-06C905BE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44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Criteria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Management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CD504AF-8C73-4918-B6C9-D8FAFCFA5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22729698"/>
              </p:ext>
            </p:extLst>
          </p:nvPr>
        </p:nvGraphicFramePr>
        <p:xfrm>
          <a:off x="609600" y="1395242"/>
          <a:ext cx="109728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0937">
                  <a:extLst>
                    <a:ext uri="{9D8B030D-6E8A-4147-A177-3AD203B41FA5}">
                      <a16:colId xmlns:a16="http://schemas.microsoft.com/office/drawing/2014/main" xmlns="" val="4171499256"/>
                    </a:ext>
                  </a:extLst>
                </a:gridCol>
                <a:gridCol w="6151863">
                  <a:extLst>
                    <a:ext uri="{9D8B030D-6E8A-4147-A177-3AD203B41FA5}">
                      <a16:colId xmlns:a16="http://schemas.microsoft.com/office/drawing/2014/main" xmlns="" val="2321216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Stage of illness 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Definition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197894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Influenza like illness (ILI)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401114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Pneumonia (CRB 65 score 0)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272344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Severe pneumonia, sepsis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169754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ARDS, septic shock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454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F711A9-9D13-4A4C-9F51-354D7045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8" y="65572"/>
            <a:ext cx="10515600" cy="8309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to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Manage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B1F62361-8BFF-47AA-8004-391C3FF80B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3662450"/>
              </p:ext>
            </p:extLst>
          </p:nvPr>
        </p:nvGraphicFramePr>
        <p:xfrm>
          <a:off x="173416" y="985666"/>
          <a:ext cx="11892456" cy="576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647">
                  <a:extLst>
                    <a:ext uri="{9D8B030D-6E8A-4147-A177-3AD203B41FA5}">
                      <a16:colId xmlns:a16="http://schemas.microsoft.com/office/drawing/2014/main" xmlns="" val="4171499256"/>
                    </a:ext>
                  </a:extLst>
                </a:gridCol>
                <a:gridCol w="4613796">
                  <a:extLst>
                    <a:ext uri="{9D8B030D-6E8A-4147-A177-3AD203B41FA5}">
                      <a16:colId xmlns:a16="http://schemas.microsoft.com/office/drawing/2014/main" xmlns="" val="2321216862"/>
                    </a:ext>
                  </a:extLst>
                </a:gridCol>
                <a:gridCol w="4106013">
                  <a:extLst>
                    <a:ext uri="{9D8B030D-6E8A-4147-A177-3AD203B41FA5}">
                      <a16:colId xmlns:a16="http://schemas.microsoft.com/office/drawing/2014/main" xmlns="" val="251818976"/>
                    </a:ext>
                  </a:extLst>
                </a:gridCol>
              </a:tblGrid>
              <a:tr h="909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Stage of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Illness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Definition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Arial" pitchFamily="34" charset="0"/>
                          <a:cs typeface="Arial" pitchFamily="34" charset="0"/>
                        </a:rPr>
                        <a:t>Place of </a:t>
                      </a:r>
                      <a:r>
                        <a:rPr lang="en-SG" sz="2800" b="1" dirty="0" smtClean="0">
                          <a:latin typeface="Arial" pitchFamily="34" charset="0"/>
                          <a:cs typeface="Arial" pitchFamily="34" charset="0"/>
                        </a:rPr>
                        <a:t>Care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78940592"/>
                  </a:ext>
                </a:extLst>
              </a:tr>
              <a:tr h="704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Asymptomatic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No symptoms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Home, ?</a:t>
                      </a:r>
                      <a:r>
                        <a:rPr lang="en-US" sz="2400" b="1" dirty="0" smtClean="0">
                          <a:latin typeface="+mn-lt"/>
                        </a:rPr>
                        <a:t>Tele-</a:t>
                      </a:r>
                      <a:r>
                        <a:rPr lang="en-US" sz="2400" b="1" baseline="0" dirty="0" smtClean="0">
                          <a:latin typeface="+mn-lt"/>
                        </a:rPr>
                        <a:t> medicine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51274001"/>
                  </a:ext>
                </a:extLst>
              </a:tr>
              <a:tr h="704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Influenza like illness (ILI)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Home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11148565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it-IT" sz="2400" b="1" dirty="0">
                          <a:latin typeface="+mn-lt"/>
                        </a:rPr>
                        <a:t>Pneumonia (CRB 65 score 0)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3448323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Severe pneumonia, sepsis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Hospital, preferably, HDU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97545703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ARDS, septic shock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Hospital, preferably, ICU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699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7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CRB 65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Scoring System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353"/>
            <a:ext cx="12192000" cy="6090648"/>
          </a:xfrm>
        </p:spPr>
      </p:pic>
    </p:spTree>
    <p:extLst>
      <p:ext uri="{BB962C8B-B14F-4D97-AF65-F5344CB8AC3E}">
        <p14:creationId xmlns:p14="http://schemas.microsoft.com/office/powerpoint/2010/main" xmlns="" val="21131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66" t="9294" r="2605" b="5146"/>
          <a:stretch/>
        </p:blipFill>
        <p:spPr>
          <a:xfrm>
            <a:off x="0" y="587781"/>
            <a:ext cx="12192000" cy="6270219"/>
          </a:xfrm>
        </p:spPr>
      </p:pic>
      <p:sp>
        <p:nvSpPr>
          <p:cNvPr id="6" name="TextBox 5"/>
          <p:cNvSpPr txBox="1"/>
          <p:nvPr/>
        </p:nvSpPr>
        <p:spPr>
          <a:xfrm>
            <a:off x="3831937" y="78818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560" t="12409" r="5086" b="7472"/>
          <a:stretch/>
        </p:blipFill>
        <p:spPr>
          <a:xfrm>
            <a:off x="15766" y="725214"/>
            <a:ext cx="12192000" cy="6069727"/>
          </a:xfrm>
        </p:spPr>
      </p:pic>
      <p:sp>
        <p:nvSpPr>
          <p:cNvPr id="3" name="TextBox 2"/>
          <p:cNvSpPr txBox="1"/>
          <p:nvPr/>
        </p:nvSpPr>
        <p:spPr>
          <a:xfrm>
            <a:off x="3831937" y="126116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B0B45-6F3D-480D-89C1-03060FE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310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Mild cases (Influenza-like illness)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46BC82-A452-46CA-B17B-CDC4F5B85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2104711"/>
            <a:ext cx="10871200" cy="2688015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Self-isolation at home (if not possible, institutional isolation)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Symptomatic treatment: </a:t>
            </a:r>
            <a:r>
              <a:rPr lang="en-SG" sz="2800" b="1" dirty="0" err="1">
                <a:solidFill>
                  <a:schemeClr val="tx2"/>
                </a:solidFill>
              </a:rPr>
              <a:t>Paracetamol</a:t>
            </a:r>
            <a:r>
              <a:rPr lang="en-SG" sz="2800" b="1" dirty="0">
                <a:solidFill>
                  <a:schemeClr val="tx2"/>
                </a:solidFill>
              </a:rPr>
              <a:t>, antihistamine 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Azithromycin-500 mg </a:t>
            </a:r>
            <a:r>
              <a:rPr lang="en-SG" sz="2800" b="1" dirty="0">
                <a:solidFill>
                  <a:schemeClr val="tx2"/>
                </a:solidFill>
              </a:rPr>
              <a:t>once on D1, then </a:t>
            </a:r>
            <a:r>
              <a:rPr lang="en-SG" sz="2800" b="1" dirty="0" smtClean="0">
                <a:solidFill>
                  <a:schemeClr val="tx2"/>
                </a:solidFill>
              </a:rPr>
              <a:t>250 mg </a:t>
            </a:r>
            <a:r>
              <a:rPr lang="en-SG" sz="2800" b="1" dirty="0">
                <a:solidFill>
                  <a:schemeClr val="tx2"/>
                </a:solidFill>
              </a:rPr>
              <a:t>on D2 to D5</a:t>
            </a:r>
            <a:r>
              <a:rPr lang="en-SG" sz="2800" b="1" dirty="0" smtClean="0">
                <a:solidFill>
                  <a:schemeClr val="tx2"/>
                </a:solidFill>
              </a:rPr>
              <a:t>.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56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CE07AAD-3A25-4405-B6C3-46F4139C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051"/>
            <a:ext cx="10515600" cy="435363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Self-home isolation for 14 days after clinical </a:t>
            </a:r>
            <a:r>
              <a:rPr lang="en-SG" b="1" dirty="0" smtClean="0">
                <a:solidFill>
                  <a:schemeClr val="tx2"/>
                </a:solidFill>
              </a:rPr>
              <a:t>recovery</a:t>
            </a:r>
            <a:endParaRPr lang="en-SG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When to seek hospital </a:t>
            </a:r>
            <a:r>
              <a:rPr lang="en-SG" b="1" dirty="0" smtClean="0">
                <a:solidFill>
                  <a:schemeClr val="tx2"/>
                </a:solidFill>
              </a:rPr>
              <a:t>care?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Respiratory distress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Worsening cough and fever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Altered mental status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Extreme lethargy</a:t>
            </a:r>
          </a:p>
        </p:txBody>
      </p:sp>
    </p:spTree>
    <p:extLst>
      <p:ext uri="{BB962C8B-B14F-4D97-AF65-F5344CB8AC3E}">
        <p14:creationId xmlns:p14="http://schemas.microsoft.com/office/powerpoint/2010/main" xmlns="" val="307375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B3E86-1558-41A4-97EE-1D93139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Moderate </a:t>
            </a:r>
            <a:r>
              <a:rPr lang="en-SG" sz="4000" b="1" dirty="0" smtClean="0">
                <a:solidFill>
                  <a:srgbClr val="FF0000"/>
                </a:solidFill>
                <a:latin typeface="+mn-lt"/>
              </a:rPr>
              <a:t>Cases </a:t>
            </a:r>
            <a:r>
              <a:rPr lang="en-SG" sz="4000" b="1" dirty="0">
                <a:solidFill>
                  <a:srgbClr val="FF0000"/>
                </a:solidFill>
                <a:latin typeface="+mn-lt"/>
              </a:rPr>
              <a:t>(Pneumonia)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7123956-AD11-4F04-9F37-B847DDD1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03" y="1378927"/>
            <a:ext cx="11176591" cy="50185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Treatment as for mild cases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rgbClr val="FF0000"/>
                </a:solidFill>
              </a:rPr>
              <a:t>		PLUS</a:t>
            </a:r>
            <a:endParaRPr lang="en-SG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800" b="1" dirty="0" smtClean="0">
                <a:solidFill>
                  <a:schemeClr val="tx2"/>
                </a:solidFill>
              </a:rPr>
              <a:t> with LMW heparin ( 1 mg/kg BW)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Oral </a:t>
            </a:r>
            <a:r>
              <a:rPr lang="en-SG" sz="2800" b="1" dirty="0">
                <a:solidFill>
                  <a:schemeClr val="tx2"/>
                </a:solidFill>
              </a:rPr>
              <a:t>antibiotics as for uncomplicated community acquired pneumonia 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Favipiravir</a:t>
            </a:r>
            <a:r>
              <a:rPr lang="en-SG" sz="2800" b="1" dirty="0" smtClean="0">
                <a:solidFill>
                  <a:schemeClr val="tx2"/>
                </a:solidFill>
              </a:rPr>
              <a:t> 1600 mg stat, 600 mg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 7-10 days. </a:t>
            </a:r>
            <a:r>
              <a:rPr lang="en-SG" sz="2800" b="1" dirty="0" smtClean="0">
                <a:solidFill>
                  <a:srgbClr val="FF0000"/>
                </a:solidFill>
              </a:rPr>
              <a:t>Efficacy doubtful</a:t>
            </a:r>
            <a:r>
              <a:rPr lang="en-SG" sz="2800" b="1" dirty="0" smtClean="0"/>
              <a:t>?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DOAC – </a:t>
            </a:r>
            <a:r>
              <a:rPr lang="en-SG" sz="2800" b="1" dirty="0" err="1" smtClean="0">
                <a:solidFill>
                  <a:schemeClr val="tx2"/>
                </a:solidFill>
              </a:rPr>
              <a:t>Rivaroxavan</a:t>
            </a:r>
            <a:r>
              <a:rPr lang="en-SG" sz="2800" b="1" dirty="0" smtClean="0">
                <a:solidFill>
                  <a:schemeClr val="tx2"/>
                </a:solidFill>
              </a:rPr>
              <a:t> 10 – 20 mg/ day 2 -4 weeks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28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1457"/>
            <a:ext cx="10972800" cy="53969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Further he was put on therapeutic dose of </a:t>
            </a:r>
            <a:r>
              <a:rPr lang="en-US" sz="2800" dirty="0" smtClean="0">
                <a:solidFill>
                  <a:srgbClr val="FF0000"/>
                </a:solidFill>
              </a:rPr>
              <a:t>Enoxaparin, Steroid, Antifungal (</a:t>
            </a:r>
            <a:r>
              <a:rPr lang="en-US" sz="2800" dirty="0" err="1" smtClean="0">
                <a:solidFill>
                  <a:srgbClr val="FF0000"/>
                </a:solidFill>
              </a:rPr>
              <a:t>Voriconazole</a:t>
            </a:r>
            <a:r>
              <a:rPr lang="en-US" sz="2800" dirty="0" smtClean="0">
                <a:solidFill>
                  <a:srgbClr val="FF0000"/>
                </a:solidFill>
              </a:rPr>
              <a:t>), Antibiotics, Oxygen </a:t>
            </a:r>
            <a:r>
              <a:rPr lang="en-US" sz="2800" dirty="0" err="1" smtClean="0">
                <a:solidFill>
                  <a:srgbClr val="FF0000"/>
                </a:solidFill>
              </a:rPr>
              <a:t>upto</a:t>
            </a:r>
            <a:r>
              <a:rPr lang="en-US" sz="2800" dirty="0" smtClean="0">
                <a:solidFill>
                  <a:srgbClr val="FF0000"/>
                </a:solidFill>
              </a:rPr>
              <a:t> HFNC 40L/min.</a:t>
            </a:r>
            <a:r>
              <a:rPr lang="en-US" sz="2800" dirty="0" smtClean="0">
                <a:solidFill>
                  <a:schemeClr val="tx2"/>
                </a:solidFill>
              </a:rPr>
              <a:t> Sputum shows </a:t>
            </a:r>
            <a:r>
              <a:rPr lang="en-US" sz="2800" dirty="0" smtClean="0">
                <a:solidFill>
                  <a:srgbClr val="FF0000"/>
                </a:solidFill>
              </a:rPr>
              <a:t>profuse growth of </a:t>
            </a:r>
            <a:r>
              <a:rPr lang="en-US" sz="2800" dirty="0" err="1" smtClean="0">
                <a:solidFill>
                  <a:srgbClr val="FF0000"/>
                </a:solidFill>
              </a:rPr>
              <a:t>Klebsiella</a:t>
            </a:r>
            <a:r>
              <a:rPr lang="en-US" sz="2800" dirty="0" smtClean="0">
                <a:solidFill>
                  <a:srgbClr val="FF0000"/>
                </a:solidFill>
              </a:rPr>
              <a:t> Pneum</a:t>
            </a:r>
            <a:r>
              <a:rPr lang="en-US" sz="2800" dirty="0" smtClean="0">
                <a:solidFill>
                  <a:schemeClr val="tx2"/>
                </a:solidFill>
              </a:rPr>
              <a:t>. He was deteriorating and at 92% of saturation he was put on </a:t>
            </a:r>
            <a:r>
              <a:rPr lang="en-US" sz="2800" dirty="0" smtClean="0">
                <a:solidFill>
                  <a:srgbClr val="FF0000"/>
                </a:solidFill>
              </a:rPr>
              <a:t>Ventilator on 44</a:t>
            </a:r>
            <a:r>
              <a:rPr lang="en-US" sz="2800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>
                <a:solidFill>
                  <a:srgbClr val="FF0000"/>
                </a:solidFill>
              </a:rPr>
              <a:t> day of illness</a:t>
            </a:r>
            <a:r>
              <a:rPr lang="en-US" sz="2800" dirty="0" smtClean="0">
                <a:solidFill>
                  <a:schemeClr val="tx2"/>
                </a:solidFill>
              </a:rPr>
              <a:t>. Vitals were well maintained.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ANA,ENA profile, Anti </a:t>
            </a:r>
            <a:r>
              <a:rPr lang="en-US" sz="2800" dirty="0" err="1" smtClean="0">
                <a:solidFill>
                  <a:srgbClr val="FF0000"/>
                </a:solidFill>
              </a:rPr>
              <a:t>Scl</a:t>
            </a:r>
            <a:r>
              <a:rPr lang="en-US" sz="2800" dirty="0" smtClean="0">
                <a:solidFill>
                  <a:srgbClr val="FF0000"/>
                </a:solidFill>
              </a:rPr>
              <a:t> 70, Anti CCP </a:t>
            </a:r>
            <a:r>
              <a:rPr lang="en-US" sz="2800" dirty="0" err="1" smtClean="0">
                <a:solidFill>
                  <a:srgbClr val="FF0000"/>
                </a:solidFill>
              </a:rPr>
              <a:t>ab</a:t>
            </a:r>
            <a:r>
              <a:rPr lang="en-US" sz="2800" dirty="0" smtClean="0">
                <a:solidFill>
                  <a:srgbClr val="FF0000"/>
                </a:solidFill>
              </a:rPr>
              <a:t>, RA all were negative</a:t>
            </a:r>
            <a:r>
              <a:rPr lang="en-US" sz="2800" dirty="0" smtClean="0">
                <a:solidFill>
                  <a:schemeClr val="tx2"/>
                </a:solidFill>
              </a:rPr>
              <a:t>. On 50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of illness lung shadow again improved with 30% shadow at base but total count very high. Presently on ventilator.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2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34" y="101212"/>
            <a:ext cx="10179269" cy="844714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Pneumonia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Sepsis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860612"/>
            <a:ext cx="11661289" cy="599738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Supplemental oxygen:</a:t>
            </a:r>
          </a:p>
          <a:p>
            <a:pPr lvl="4">
              <a:lnSpc>
                <a:spcPct val="170000"/>
              </a:lnSpc>
              <a:buClr>
                <a:srgbClr val="FF0000"/>
              </a:buClr>
            </a:pPr>
            <a:r>
              <a:rPr lang="en-SG" b="1" dirty="0"/>
              <a:t>If SpO</a:t>
            </a:r>
            <a:r>
              <a:rPr lang="en-SG" b="1" baseline="-25000" dirty="0"/>
              <a:t>2</a:t>
            </a:r>
            <a:r>
              <a:rPr lang="en-SG" b="1" dirty="0"/>
              <a:t> &lt;</a:t>
            </a:r>
            <a:r>
              <a:rPr lang="en-SG" b="1" dirty="0" smtClean="0"/>
              <a:t>93%; </a:t>
            </a:r>
            <a:r>
              <a:rPr lang="en-SG" b="1" dirty="0"/>
              <a:t>respiratory rate &gt;30/minute; shock</a:t>
            </a:r>
          </a:p>
          <a:p>
            <a:pPr lvl="4">
              <a:lnSpc>
                <a:spcPct val="170000"/>
              </a:lnSpc>
              <a:buClr>
                <a:srgbClr val="FF0000"/>
              </a:buClr>
            </a:pPr>
            <a:r>
              <a:rPr lang="en-SG" b="1" dirty="0"/>
              <a:t>Oxygen at 5 litres/min, titrated to target SpO</a:t>
            </a:r>
            <a:r>
              <a:rPr lang="en-SG" b="1" baseline="-25000" dirty="0"/>
              <a:t>2</a:t>
            </a:r>
            <a:r>
              <a:rPr lang="en-SG" b="1" dirty="0"/>
              <a:t> &gt;94%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800" b="1" dirty="0" smtClean="0">
                <a:solidFill>
                  <a:schemeClr val="tx2"/>
                </a:solidFill>
              </a:rPr>
              <a:t> with LMW heparin ( 1 mg/kg BW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Inj. </a:t>
            </a:r>
            <a:r>
              <a:rPr lang="en-SG" sz="2800" b="1" dirty="0" err="1" smtClean="0">
                <a:solidFill>
                  <a:schemeClr val="tx2"/>
                </a:solidFill>
              </a:rPr>
              <a:t>Dexamethxsone</a:t>
            </a:r>
            <a:r>
              <a:rPr lang="en-SG" sz="2800" b="1" dirty="0" smtClean="0">
                <a:solidFill>
                  <a:schemeClr val="tx2"/>
                </a:solidFill>
              </a:rPr>
              <a:t> 20 mg/day 5 days then 10 mg/day 5 days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Empirical antibiotics </a:t>
            </a:r>
            <a:r>
              <a:rPr lang="en-SG" sz="2800" b="1" dirty="0" err="1" smtClean="0">
                <a:solidFill>
                  <a:schemeClr val="tx2"/>
                </a:solidFill>
              </a:rPr>
              <a:t>Injectables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Inj.. </a:t>
            </a:r>
            <a:r>
              <a:rPr lang="en-SG" sz="2800" b="1" dirty="0" err="1" smtClean="0">
                <a:solidFill>
                  <a:schemeClr val="tx2"/>
                </a:solidFill>
              </a:rPr>
              <a:t>Ramdisivir</a:t>
            </a:r>
            <a:r>
              <a:rPr lang="en-SG" sz="2800" b="1" dirty="0" smtClean="0">
                <a:solidFill>
                  <a:schemeClr val="tx2"/>
                </a:solidFill>
              </a:rPr>
              <a:t> 200 </a:t>
            </a:r>
            <a:r>
              <a:rPr lang="en-SG" sz="2800" b="1" dirty="0" err="1" smtClean="0">
                <a:solidFill>
                  <a:schemeClr val="tx2"/>
                </a:solidFill>
              </a:rPr>
              <a:t>mgstat</a:t>
            </a:r>
            <a:r>
              <a:rPr lang="en-SG" sz="2800" b="1" dirty="0" smtClean="0">
                <a:solidFill>
                  <a:schemeClr val="tx2"/>
                </a:solidFill>
              </a:rPr>
              <a:t>, 100 mg daily -5 days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Management </a:t>
            </a:r>
            <a:r>
              <a:rPr lang="en-SG" sz="2800" b="1" dirty="0">
                <a:solidFill>
                  <a:schemeClr val="tx2"/>
                </a:solidFill>
              </a:rPr>
              <a:t>of co-morbid conditions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69422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71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Critical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(ARDS,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3" y="1067340"/>
            <a:ext cx="11361682" cy="52747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Ventilation: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Immediate supplemental oxygen, if SpO</a:t>
            </a:r>
            <a:r>
              <a:rPr lang="en-SG" sz="2000" b="1" baseline="-25000" dirty="0"/>
              <a:t>2 </a:t>
            </a:r>
            <a:r>
              <a:rPr lang="en-SG" sz="2000" b="1" dirty="0"/>
              <a:t>&lt;94%; high flow nasal canula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Mechanical ventilation in prone position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Haemodynamic support: Target MAP of 60-65 mmHg.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Conservative fluid strategy, crystalloids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Inotropes: norepinephrine (first line), vasopressin (second line)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400" b="1" dirty="0" smtClean="0">
                <a:solidFill>
                  <a:schemeClr val="tx2"/>
                </a:solidFill>
              </a:rPr>
              <a:t> with LMW heparin ( Full dose- 14 days)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smtClean="0">
                <a:solidFill>
                  <a:schemeClr val="tx2"/>
                </a:solidFill>
              </a:rPr>
              <a:t>Empirical </a:t>
            </a:r>
            <a:r>
              <a:rPr lang="en-SG" sz="2400" b="1" dirty="0">
                <a:solidFill>
                  <a:schemeClr val="tx2"/>
                </a:solidFill>
              </a:rPr>
              <a:t>antibiotics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Steroid, if septic shock</a:t>
            </a:r>
            <a:r>
              <a:rPr lang="en-SG" sz="2400" b="1" dirty="0" smtClean="0">
                <a:solidFill>
                  <a:schemeClr val="tx2"/>
                </a:solidFill>
              </a:rPr>
              <a:t>, ARDS ( Inj. </a:t>
            </a:r>
            <a:r>
              <a:rPr lang="en-SG" sz="2400" b="1" dirty="0" err="1" smtClean="0">
                <a:solidFill>
                  <a:schemeClr val="tx2"/>
                </a:solidFill>
              </a:rPr>
              <a:t>Dexamethasone</a:t>
            </a:r>
            <a:r>
              <a:rPr lang="en-SG" sz="2400" b="1" dirty="0" smtClean="0">
                <a:solidFill>
                  <a:schemeClr val="tx2"/>
                </a:solidFill>
              </a:rPr>
              <a:t> 10 -20 mg/d)</a:t>
            </a: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None/>
            </a:pP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xmlns="" val="68026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970" y="1078138"/>
            <a:ext cx="7307389" cy="5543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 Aim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SpO2  90-96%%</a:t>
            </a:r>
          </a:p>
          <a:p>
            <a:pPr>
              <a:buNone/>
            </a:pPr>
            <a:r>
              <a:rPr lang="en-US" sz="2400" b="1" dirty="0" smtClean="0"/>
              <a:t>Device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chemeClr val="tx2"/>
                </a:solidFill>
              </a:rPr>
              <a:t>Nasal prongs/ Face mask/ NRB Mask</a:t>
            </a:r>
          </a:p>
          <a:p>
            <a:pPr>
              <a:buNone/>
            </a:pPr>
            <a:endParaRPr lang="en-US" sz="2400" b="1" dirty="0" smtClean="0"/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2-6 l/min through nasal prongs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  <a:p>
            <a:pPr>
              <a:buNone/>
            </a:pPr>
            <a:r>
              <a:rPr lang="en-US" sz="2400" b="1" dirty="0" smtClean="0"/>
              <a:t>                                                                                </a:t>
            </a:r>
          </a:p>
          <a:p>
            <a:pPr>
              <a:buNone/>
            </a:pPr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chemeClr val="tx2"/>
                </a:solidFill>
              </a:rPr>
              <a:t>If increasing respiratory distress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chemeClr val="tx2"/>
                </a:solidFill>
              </a:rPr>
              <a:t> SpO2 &lt; 90% (88% in COPD) </a:t>
            </a:r>
          </a:p>
          <a:p>
            <a:pPr>
              <a:buNone/>
            </a:pPr>
            <a:r>
              <a:rPr lang="en-US" sz="2400" b="1" dirty="0" smtClean="0"/>
              <a:t> 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6-10 l/min through Face mask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6898" y="162495"/>
            <a:ext cx="9002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 patient’s Oxygen Delivery Algorithm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64" y="385606"/>
            <a:ext cx="10871200" cy="6220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If increasing respiratory distress </a:t>
            </a:r>
            <a:r>
              <a:rPr lang="en-US" sz="3000" b="1" dirty="0" smtClean="0">
                <a:solidFill>
                  <a:srgbClr val="FF0000"/>
                </a:solidFill>
              </a:rPr>
              <a:t>or</a:t>
            </a:r>
            <a:r>
              <a:rPr lang="en-US" sz="3000" b="1" dirty="0" smtClean="0">
                <a:solidFill>
                  <a:schemeClr val="tx2"/>
                </a:solidFill>
              </a:rPr>
              <a:t> SpO2 &lt;90% (&lt;88% in COPD) </a:t>
            </a:r>
          </a:p>
          <a:p>
            <a:pPr>
              <a:buNone/>
            </a:pPr>
            <a:r>
              <a:rPr lang="en-US" sz="1600" b="1" dirty="0" smtClean="0"/>
              <a:t> </a:t>
            </a: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Start </a:t>
            </a:r>
            <a:r>
              <a:rPr lang="en-US" sz="3000" b="1" dirty="0" err="1" smtClean="0">
                <a:solidFill>
                  <a:schemeClr val="tx2"/>
                </a:solidFill>
              </a:rPr>
              <a:t>Proning</a:t>
            </a:r>
            <a:r>
              <a:rPr lang="en-US" sz="3000" b="1" dirty="0" smtClean="0">
                <a:solidFill>
                  <a:schemeClr val="tx2"/>
                </a:solidFill>
              </a:rPr>
              <a:t> breathing along with supplement oxygen 10-15 l/min through Face mask/NRB mask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Asses response for 10-15min to keep Spo2 &gt;90%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If still increasing respiratory distress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SpO2 &lt;90% (&lt;88% in COPD)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patient is exhausted  HFNC is urgently needed ( 40 -50L) /minute, if all these fail only then</a:t>
            </a:r>
          </a:p>
          <a:p>
            <a:pPr>
              <a:buNone/>
            </a:pPr>
            <a:r>
              <a:rPr lang="en-US" sz="2000" b="1" dirty="0" smtClean="0"/>
              <a:t> </a:t>
            </a:r>
          </a:p>
          <a:p>
            <a:r>
              <a:rPr lang="en-US" sz="3000" b="1" dirty="0" smtClean="0">
                <a:solidFill>
                  <a:srgbClr val="FF0000"/>
                </a:solidFill>
              </a:rPr>
              <a:t>Refer the patient to ICU for Ventilator assistance</a:t>
            </a:r>
            <a:endParaRPr lang="en-US" sz="3000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44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Available  Drug Treatment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/>
              <a:t>Favipiravir</a:t>
            </a:r>
            <a:r>
              <a:rPr lang="en-US" b="1" dirty="0" smtClean="0"/>
              <a:t>: Available ( 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r>
              <a:rPr lang="en-US" b="1" dirty="0" smtClean="0"/>
              <a:t> doubtful efficacy)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/>
              <a:t>Remdesivir</a:t>
            </a:r>
            <a:r>
              <a:rPr lang="en-US" b="1" dirty="0"/>
              <a:t>: </a:t>
            </a:r>
            <a:r>
              <a:rPr lang="en-US" b="1" dirty="0" smtClean="0"/>
              <a:t>FDA approved (available &amp; in use in Bangladesh)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/>
              <a:t>Convalescent plasma ( In use)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Tocilizumab</a:t>
            </a:r>
            <a:r>
              <a:rPr lang="en-US" b="1" dirty="0" smtClean="0"/>
              <a:t>  ( specific indication of use) </a:t>
            </a:r>
            <a:r>
              <a:rPr lang="en-US" b="1" dirty="0" smtClean="0">
                <a:solidFill>
                  <a:srgbClr val="FF0000"/>
                </a:solidFill>
              </a:rPr>
              <a:t>CSS  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52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6000" b="1" dirty="0" smtClean="0"/>
              <a:t>                      </a:t>
            </a:r>
            <a:r>
              <a:rPr lang="en-US" sz="6000" b="1" dirty="0" smtClean="0">
                <a:solidFill>
                  <a:srgbClr val="FF0000"/>
                </a:solidFill>
              </a:rPr>
              <a:t>Bangladesh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8EA7CD-3390-4FB2-A4C1-0B37200C20D3}"/>
              </a:ext>
            </a:extLst>
          </p:cNvPr>
          <p:cNvSpPr txBox="1"/>
          <p:nvPr/>
        </p:nvSpPr>
        <p:spPr>
          <a:xfrm>
            <a:off x="2134507" y="1083579"/>
            <a:ext cx="7149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Real Life Clinical Experience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16F85B3-916A-4967-BF8A-C16ECDD99A4A}"/>
              </a:ext>
            </a:extLst>
          </p:cNvPr>
          <p:cNvCxnSpPr>
            <a:cxnSpLocks/>
          </p:cNvCxnSpPr>
          <p:nvPr/>
        </p:nvCxnSpPr>
        <p:spPr>
          <a:xfrm flipH="1">
            <a:off x="2537066" y="1729910"/>
            <a:ext cx="63445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" name="Content Placeholder 10">
            <a:extLst>
              <a:ext uri="{FF2B5EF4-FFF2-40B4-BE49-F238E27FC236}">
                <a16:creationId xmlns="" xmlns:a16="http://schemas.microsoft.com/office/drawing/2014/main" id="{91033164-C35C-49AF-BD5B-184A8CDC1685}"/>
              </a:ext>
            </a:extLst>
          </p:cNvPr>
          <p:cNvSpPr txBox="1">
            <a:spLocks/>
          </p:cNvSpPr>
          <p:nvPr/>
        </p:nvSpPr>
        <p:spPr>
          <a:xfrm>
            <a:off x="1004170" y="2097742"/>
            <a:ext cx="9924340" cy="1237129"/>
          </a:xfrm>
          <a:prstGeom prst="roundRect">
            <a:avLst>
              <a:gd name="adj" fmla="val 26436"/>
            </a:avLst>
          </a:prstGeom>
          <a:solidFill>
            <a:schemeClr val="accent3">
              <a:lumMod val="75000"/>
              <a:alpha val="62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Clinical Profile of 100 Confirmed COVID-19 Patients Admitted in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Dhaka Medical College Hospital, Dhaka, Bangladesh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715B7A-54B7-402E-A431-964008B7BA5D}"/>
              </a:ext>
            </a:extLst>
          </p:cNvPr>
          <p:cNvSpPr/>
          <p:nvPr/>
        </p:nvSpPr>
        <p:spPr>
          <a:xfrm>
            <a:off x="1763822" y="3689875"/>
            <a:ext cx="9164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Study Type		:	Retrospective cross-sectional study</a:t>
            </a:r>
          </a:p>
          <a:p>
            <a:r>
              <a:rPr lang="en-US" sz="2400" b="1" dirty="0"/>
              <a:t>Duration		:	02.05.20-15.05.20</a:t>
            </a:r>
          </a:p>
          <a:p>
            <a:r>
              <a:rPr lang="en-US" sz="2400" b="1" dirty="0"/>
              <a:t>Participant No.	:	100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77732" y="5626249"/>
            <a:ext cx="11263256" cy="545951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Mowla</a:t>
            </a:r>
            <a:r>
              <a:rPr lang="en-US" b="1" i="1" dirty="0" smtClean="0"/>
              <a:t> SGM, Azad KAK , </a:t>
            </a:r>
            <a:r>
              <a:rPr lang="en-US" b="1" i="1" dirty="0" err="1" smtClean="0"/>
              <a:t>Kabir</a:t>
            </a:r>
            <a:r>
              <a:rPr lang="en-US" b="1" i="1" dirty="0" smtClean="0"/>
              <a:t> A,  </a:t>
            </a:r>
            <a:r>
              <a:rPr lang="en-US" b="1" i="1" dirty="0" err="1" smtClean="0"/>
              <a:t>Biswas</a:t>
            </a:r>
            <a:r>
              <a:rPr lang="en-US" b="1" i="1" dirty="0" smtClean="0"/>
              <a:t> S, Islam MR,  </a:t>
            </a:r>
            <a:r>
              <a:rPr lang="en-US" b="1" i="1" dirty="0" err="1" smtClean="0"/>
              <a:t>Banik</a:t>
            </a:r>
            <a:r>
              <a:rPr lang="en-US" b="1" i="1" dirty="0" smtClean="0"/>
              <a:t> GC, Khan MMR, </a:t>
            </a:r>
            <a:r>
              <a:rPr lang="en-US" b="1" i="1" dirty="0" err="1" smtClean="0"/>
              <a:t>Rohan</a:t>
            </a:r>
            <a:r>
              <a:rPr lang="en-US" b="1" i="1" dirty="0" smtClean="0"/>
              <a:t> KMI,  </a:t>
            </a:r>
            <a:r>
              <a:rPr lang="en-US" b="1" i="1" dirty="0" err="1" smtClean="0"/>
              <a:t>Alam</a:t>
            </a:r>
            <a:r>
              <a:rPr lang="en-US" b="1" i="1" dirty="0" smtClean="0"/>
              <a:t> MA </a:t>
            </a:r>
            <a:r>
              <a:rPr lang="en-US" b="1" dirty="0" smtClean="0"/>
              <a:t>. Clinical Profile of 100 Confirmed COVID-19 Patients Admitted in Dhaka Medical College Hospital, Dhaka, Bangladesh; J BCPS: vol:38 (</a:t>
            </a:r>
            <a:r>
              <a:rPr lang="en-US" b="1" dirty="0" err="1" smtClean="0"/>
              <a:t>spl</a:t>
            </a:r>
            <a:r>
              <a:rPr lang="en-US" b="1" dirty="0" smtClean="0"/>
              <a:t> issue), 2020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20070196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552845206"/>
              </p:ext>
            </p:extLst>
          </p:nvPr>
        </p:nvGraphicFramePr>
        <p:xfrm>
          <a:off x="831850" y="1725613"/>
          <a:ext cx="526415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4044202" y="2688791"/>
            <a:ext cx="1755371" cy="954107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	    41.67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Std. Deviation 16.259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	    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	    85 </a:t>
            </a:r>
          </a:p>
        </p:txBody>
      </p:sp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04474163"/>
              </p:ext>
            </p:extLst>
          </p:nvPr>
        </p:nvGraphicFramePr>
        <p:xfrm>
          <a:off x="7130431" y="1947514"/>
          <a:ext cx="435584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E458B6-60C5-465F-997B-BE994DBB15F0}"/>
              </a:ext>
            </a:extLst>
          </p:cNvPr>
          <p:cNvSpPr txBox="1"/>
          <p:nvPr/>
        </p:nvSpPr>
        <p:spPr>
          <a:xfrm>
            <a:off x="1282563" y="465553"/>
            <a:ext cx="9034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Sociodemographic Variables &amp; Mortality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EFD476-2E4A-4C6A-A084-1D622FE81428}"/>
              </a:ext>
            </a:extLst>
          </p:cNvPr>
          <p:cNvCxnSpPr>
            <a:cxnSpLocks/>
          </p:cNvCxnSpPr>
          <p:nvPr/>
        </p:nvCxnSpPr>
        <p:spPr>
          <a:xfrm flipH="1">
            <a:off x="2448910" y="1180825"/>
            <a:ext cx="63445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="" xmlns:p14="http://schemas.microsoft.com/office/powerpoint/2010/main" val="29537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Graphic spid="8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" y="1344706"/>
            <a:ext cx="5970494" cy="5077609"/>
          </a:xfrm>
          <a:prstGeom prst="rect">
            <a:avLst/>
          </a:prstGeom>
        </p:spPr>
      </p:pic>
      <p:graphicFrame>
        <p:nvGraphicFramePr>
          <p:cNvPr id="18" name="Content Placeholder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086503"/>
              </p:ext>
            </p:extLst>
          </p:nvPr>
        </p:nvGraphicFramePr>
        <p:xfrm>
          <a:off x="6173036" y="1420009"/>
          <a:ext cx="5864771" cy="491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E57B0D-D95C-43AB-9ABF-5A2A1E2E0857}"/>
              </a:ext>
            </a:extLst>
          </p:cNvPr>
          <p:cNvSpPr txBox="1"/>
          <p:nvPr/>
        </p:nvSpPr>
        <p:spPr>
          <a:xfrm>
            <a:off x="1224949" y="435497"/>
            <a:ext cx="8792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Symptoms &amp; Comorbidities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848A30F-466D-4F93-8C70-5C4975CF881E}"/>
              </a:ext>
            </a:extLst>
          </p:cNvPr>
          <p:cNvCxnSpPr>
            <a:cxnSpLocks/>
          </p:cNvCxnSpPr>
          <p:nvPr/>
        </p:nvCxnSpPr>
        <p:spPr>
          <a:xfrm flipH="1">
            <a:off x="2448910" y="1180825"/>
            <a:ext cx="63445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018070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8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8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1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8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18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8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8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8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8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8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18">
                                            <p:graphicEl>
                                              <a:chart seriesIdx="1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Chart bld="categoryEl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740"/>
            <a:ext cx="10515600" cy="13255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Multivariate logistic regression analysis of risk factors associated with outcome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85636938"/>
              </p:ext>
            </p:extLst>
          </p:nvPr>
        </p:nvGraphicFramePr>
        <p:xfrm>
          <a:off x="838200" y="215992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9086455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El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Case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 smtClean="0">
                <a:solidFill>
                  <a:schemeClr val="accent1"/>
                </a:solidFill>
              </a:rPr>
              <a:t>On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day on ventilator</a:t>
            </a:r>
            <a:r>
              <a:rPr lang="en-US" dirty="0" smtClean="0">
                <a:solidFill>
                  <a:schemeClr val="accent1"/>
                </a:solidFill>
              </a:rPr>
              <a:t> all parameters of vitals and lab reports were stable and normal with a PEEP of 3. But unfortunately the patient developed </a:t>
            </a:r>
            <a:r>
              <a:rPr lang="en-US" dirty="0" smtClean="0">
                <a:solidFill>
                  <a:srgbClr val="FF0000"/>
                </a:solidFill>
              </a:rPr>
              <a:t>bilateral </a:t>
            </a:r>
            <a:r>
              <a:rPr lang="en-US" dirty="0" err="1" smtClean="0">
                <a:solidFill>
                  <a:srgbClr val="FF0000"/>
                </a:solidFill>
              </a:rPr>
              <a:t>pneumomediastinum</a:t>
            </a:r>
            <a:r>
              <a:rPr lang="en-US" dirty="0" smtClean="0">
                <a:solidFill>
                  <a:schemeClr val="accent1"/>
                </a:solidFill>
              </a:rPr>
              <a:t>. Two drainage tube inserted and </a:t>
            </a:r>
            <a:r>
              <a:rPr lang="en-US" dirty="0" err="1" smtClean="0">
                <a:solidFill>
                  <a:srgbClr val="FF0000"/>
                </a:solidFill>
              </a:rPr>
              <a:t>tracheostomy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done. </a:t>
            </a:r>
            <a:r>
              <a:rPr lang="en-US" dirty="0" err="1" smtClean="0">
                <a:solidFill>
                  <a:srgbClr val="FF0000"/>
                </a:solidFill>
              </a:rPr>
              <a:t>Antibiogram</a:t>
            </a:r>
            <a:r>
              <a:rPr lang="en-US" dirty="0" smtClean="0">
                <a:solidFill>
                  <a:srgbClr val="FF0000"/>
                </a:solidFill>
              </a:rPr>
              <a:t> shows all antibiotics are resistance. Patient developed AKI </a:t>
            </a:r>
            <a:r>
              <a:rPr lang="en-US" dirty="0" smtClean="0">
                <a:solidFill>
                  <a:schemeClr val="accent1"/>
                </a:solidFill>
              </a:rPr>
              <a:t>and put on </a:t>
            </a:r>
            <a:r>
              <a:rPr lang="en-US" dirty="0" err="1" smtClean="0">
                <a:solidFill>
                  <a:srgbClr val="FF0000"/>
                </a:solidFill>
              </a:rPr>
              <a:t>haemodialysis</a:t>
            </a:r>
            <a:r>
              <a:rPr lang="en-US" dirty="0" smtClean="0">
                <a:solidFill>
                  <a:schemeClr val="accent1"/>
                </a:solidFill>
              </a:rPr>
              <a:t> (SLADE). Today is the 64</a:t>
            </a:r>
            <a:r>
              <a:rPr lang="en-US" baseline="30000" dirty="0" smtClean="0">
                <a:solidFill>
                  <a:schemeClr val="accent1"/>
                </a:solidFill>
              </a:rPr>
              <a:t>th</a:t>
            </a:r>
            <a:r>
              <a:rPr lang="en-US" dirty="0" smtClean="0">
                <a:solidFill>
                  <a:schemeClr val="accent1"/>
                </a:solidFill>
              </a:rPr>
              <a:t> day of illness.</a:t>
            </a:r>
          </a:p>
          <a:p>
            <a:pPr algn="just"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 algn="just">
              <a:buNone/>
            </a:pPr>
            <a:r>
              <a:rPr lang="en-US" dirty="0" smtClean="0">
                <a:solidFill>
                  <a:schemeClr val="accent1"/>
                </a:solidFill>
              </a:rPr>
              <a:t>?????????????????????????????????????????  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DEATH= 10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204856"/>
            <a:ext cx="11033759" cy="549715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sz="3600" b="1" dirty="0" smtClean="0"/>
              <a:t>Age (years)                 Number</a:t>
            </a:r>
          </a:p>
          <a:p>
            <a:pPr>
              <a:buNone/>
            </a:pPr>
            <a:endParaRPr lang="en-US" sz="3600" b="1" dirty="0" smtClean="0"/>
          </a:p>
          <a:p>
            <a:r>
              <a:rPr lang="en-US" b="1" dirty="0" smtClean="0"/>
              <a:t>15 – 20                           0 </a:t>
            </a:r>
          </a:p>
          <a:p>
            <a:r>
              <a:rPr lang="en-US" b="1" dirty="0" smtClean="0"/>
              <a:t>21 – 30                           1 </a:t>
            </a:r>
          </a:p>
          <a:p>
            <a:r>
              <a:rPr lang="en-US" b="1" dirty="0" smtClean="0"/>
              <a:t>31 – 40                           0 </a:t>
            </a:r>
          </a:p>
          <a:p>
            <a:r>
              <a:rPr lang="en-US" b="1" dirty="0" smtClean="0"/>
              <a:t>41 - 50                            2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51 – 60                           1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61 - 70                            2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&gt; 70                                 4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sz="3600" b="1" dirty="0" smtClean="0"/>
              <a:t>Sex</a:t>
            </a:r>
          </a:p>
          <a:p>
            <a:r>
              <a:rPr lang="en-US" b="1" dirty="0" smtClean="0"/>
              <a:t>Male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10 </a:t>
            </a:r>
          </a:p>
          <a:p>
            <a:r>
              <a:rPr lang="en-US" b="1" dirty="0" smtClean="0"/>
              <a:t>Female                           0 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Data Analysis of COVID 19 Cases in 3 Hospitals, N-236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Dhaka Medical College Hospital    ( DMCH)</a:t>
            </a:r>
          </a:p>
          <a:p>
            <a:r>
              <a:rPr lang="en-US" b="1" dirty="0" smtClean="0"/>
              <a:t>Popular Medical College Hospital  ( PMCH)</a:t>
            </a:r>
          </a:p>
          <a:p>
            <a:r>
              <a:rPr lang="en-US" b="1" dirty="0" smtClean="0"/>
              <a:t>Kuwait Bangladesh </a:t>
            </a:r>
            <a:r>
              <a:rPr lang="en-US" b="1" dirty="0" err="1" smtClean="0"/>
              <a:t>Moitry</a:t>
            </a:r>
            <a:r>
              <a:rPr lang="en-US" b="1" dirty="0" smtClean="0"/>
              <a:t> Hospital ( KBMH)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5900" y="359596"/>
            <a:ext cx="10644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Distribution of Patients according </a:t>
            </a:r>
            <a:r>
              <a:rPr lang="en-US" sz="2800" b="1" dirty="0">
                <a:solidFill>
                  <a:srgbClr val="0070C0"/>
                </a:solidFill>
              </a:rPr>
              <a:t>to Age (All 3 Hospitals; N-236)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32535811"/>
              </p:ext>
            </p:extLst>
          </p:nvPr>
        </p:nvGraphicFramePr>
        <p:xfrm>
          <a:off x="678094" y="1222625"/>
          <a:ext cx="10171416" cy="521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62045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3576" y="349321"/>
            <a:ext cx="1067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Distribution of Patients according to </a:t>
            </a:r>
            <a:r>
              <a:rPr lang="en-US" sz="2800" b="1" dirty="0">
                <a:solidFill>
                  <a:srgbClr val="0070C0"/>
                </a:solidFill>
              </a:rPr>
              <a:t>Age (Individual Hospitals)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25423225"/>
              </p:ext>
            </p:extLst>
          </p:nvPr>
        </p:nvGraphicFramePr>
        <p:xfrm>
          <a:off x="662151" y="1135117"/>
          <a:ext cx="10636469" cy="537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35049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625" y="523982"/>
            <a:ext cx="891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Distribution of Patients according to Gender in Percentage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3762463"/>
              </p:ext>
            </p:extLst>
          </p:nvPr>
        </p:nvGraphicFramePr>
        <p:xfrm>
          <a:off x="851338" y="1261241"/>
          <a:ext cx="9764110" cy="47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73755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Symptoms of Patients (All 3 Hospitals; N-236)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41158302"/>
              </p:ext>
            </p:extLst>
          </p:nvPr>
        </p:nvGraphicFramePr>
        <p:xfrm>
          <a:off x="760287" y="1202075"/>
          <a:ext cx="10931703" cy="474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93336" y="5918478"/>
            <a:ext cx="11374734" cy="723481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 Islam QT, </a:t>
            </a:r>
            <a:r>
              <a:rPr lang="en-US" b="1" i="1" dirty="0" err="1" smtClean="0"/>
              <a:t>Hossain</a:t>
            </a:r>
            <a:r>
              <a:rPr lang="en-US" b="1" i="1" dirty="0" smtClean="0"/>
              <a:t> HT, </a:t>
            </a:r>
            <a:r>
              <a:rPr lang="en-US" b="1" i="1" dirty="0" err="1" smtClean="0"/>
              <a:t>Fahim</a:t>
            </a:r>
            <a:r>
              <a:rPr lang="en-US" b="1" i="1" dirty="0" smtClean="0"/>
              <a:t> FR, Rashid M , </a:t>
            </a:r>
            <a:r>
              <a:rPr lang="en-US" b="1" i="1" dirty="0" err="1" smtClean="0"/>
              <a:t>Clinico-demograhic</a:t>
            </a:r>
            <a:r>
              <a:rPr lang="en-US" b="1" i="1" dirty="0" smtClean="0"/>
              <a:t> profile, treatment outline and clinical outcome of 236 confirmed          hospitalized         </a:t>
            </a:r>
            <a:r>
              <a:rPr lang="en-US" b="1" i="1" dirty="0" err="1" smtClean="0"/>
              <a:t>covid</a:t>
            </a:r>
            <a:r>
              <a:rPr lang="en-US" b="1" i="1" dirty="0" smtClean="0"/>
              <a:t>- 19 patients: a multi-centered descriptive study in </a:t>
            </a:r>
            <a:r>
              <a:rPr lang="en-US" b="1" i="1" dirty="0" err="1" smtClean="0"/>
              <a:t>dhaka</a:t>
            </a:r>
            <a:r>
              <a:rPr lang="en-US" b="1" i="1" dirty="0" smtClean="0"/>
              <a:t>, </a:t>
            </a:r>
            <a:r>
              <a:rPr lang="en-US" b="1" i="1" dirty="0" err="1" smtClean="0"/>
              <a:t>bangladesh</a:t>
            </a:r>
            <a:r>
              <a:rPr lang="en-US" b="1" i="1" dirty="0" smtClean="0"/>
              <a:t>; </a:t>
            </a:r>
            <a:r>
              <a:rPr lang="en-US" b="1" i="1" dirty="0" err="1" smtClean="0"/>
              <a:t>bjm</a:t>
            </a:r>
            <a:r>
              <a:rPr lang="en-US" b="1" i="1" dirty="0" smtClean="0"/>
              <a:t> 31:2,2020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1773203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Symptoms of Patients (Individual Hospitals)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59430625"/>
              </p:ext>
            </p:extLst>
          </p:nvPr>
        </p:nvGraphicFramePr>
        <p:xfrm>
          <a:off x="770561" y="882816"/>
          <a:ext cx="10798139" cy="533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774337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Comorbidities of Patients (All 3 Hospitals; N-236)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92004959"/>
              </p:ext>
            </p:extLst>
          </p:nvPr>
        </p:nvGraphicFramePr>
        <p:xfrm>
          <a:off x="678094" y="1150706"/>
          <a:ext cx="10972800" cy="472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22487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Comorbidities of Patients (Individual Hospitals)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57328820"/>
              </p:ext>
            </p:extLst>
          </p:nvPr>
        </p:nvGraphicFramePr>
        <p:xfrm>
          <a:off x="798786" y="1229710"/>
          <a:ext cx="10783614" cy="528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86722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Treatment Provided (All 3 Hospitals; N-236)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51942302"/>
              </p:ext>
            </p:extLst>
          </p:nvPr>
        </p:nvGraphicFramePr>
        <p:xfrm>
          <a:off x="788275" y="1030015"/>
          <a:ext cx="10510345" cy="5265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0750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960703"/>
            <a:ext cx="11610975" cy="53149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A 56 year non diabetic, non hypertensive businesswoman had body ache only on 5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April and did PCR which was positive on 9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April. She was treated symptomatic got well and came back to work after 3 weeks. On </a:t>
            </a:r>
            <a:r>
              <a:rPr lang="en-US" dirty="0" smtClean="0">
                <a:solidFill>
                  <a:srgbClr val="FF0000"/>
                </a:solidFill>
              </a:rPr>
              <a:t>21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May </a:t>
            </a:r>
            <a:r>
              <a:rPr lang="en-US" dirty="0" smtClean="0">
                <a:solidFill>
                  <a:schemeClr val="tx2"/>
                </a:solidFill>
              </a:rPr>
              <a:t>she developed </a:t>
            </a:r>
            <a:r>
              <a:rPr lang="en-US" dirty="0" smtClean="0">
                <a:solidFill>
                  <a:srgbClr val="FF0000"/>
                </a:solidFill>
              </a:rPr>
              <a:t>fever, dry cough</a:t>
            </a:r>
            <a:r>
              <a:rPr lang="en-US" dirty="0" smtClean="0">
                <a:solidFill>
                  <a:schemeClr val="tx2"/>
                </a:solidFill>
              </a:rPr>
              <a:t>. On 26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May she got admitted in to hospital and underwent following investigations. </a:t>
            </a:r>
            <a:r>
              <a:rPr lang="en-US" dirty="0" smtClean="0">
                <a:solidFill>
                  <a:srgbClr val="FF0000"/>
                </a:solidFill>
              </a:rPr>
              <a:t>CXR, HRCT Lung, CBC,D-dimer, CRP, Ferritin, LDH. All investigations were in </a:t>
            </a:r>
            <a:r>
              <a:rPr lang="en-US" dirty="0" err="1" smtClean="0">
                <a:solidFill>
                  <a:srgbClr val="FF0000"/>
                </a:solidFill>
              </a:rPr>
              <a:t>favour</a:t>
            </a:r>
            <a:r>
              <a:rPr lang="en-US" dirty="0" smtClean="0">
                <a:solidFill>
                  <a:srgbClr val="FF0000"/>
                </a:solidFill>
              </a:rPr>
              <a:t> of COVID so PCR was done and came positive.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32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Treatment Provided (Individual Hospitals)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96762526"/>
              </p:ext>
            </p:extLst>
          </p:nvPr>
        </p:nvGraphicFramePr>
        <p:xfrm>
          <a:off x="830317" y="1114097"/>
          <a:ext cx="10373711" cy="517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79583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ICU (All 3 Hospitals; N-236)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34235777"/>
              </p:ext>
            </p:extLst>
          </p:nvPr>
        </p:nvGraphicFramePr>
        <p:xfrm>
          <a:off x="1273996" y="1119883"/>
          <a:ext cx="9503596" cy="4685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38123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Outcome (All 3 Hospitals; N-236)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987972" y="1261241"/>
          <a:ext cx="9789620" cy="512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722357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Outcome (Individual Hospitals)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7930415"/>
              </p:ext>
            </p:extLst>
          </p:nvPr>
        </p:nvGraphicFramePr>
        <p:xfrm>
          <a:off x="520266" y="1594948"/>
          <a:ext cx="5029199" cy="367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770" y="5391810"/>
            <a:ext cx="422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Popular MCH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4297166"/>
              </p:ext>
            </p:extLst>
          </p:nvPr>
        </p:nvGraphicFramePr>
        <p:xfrm>
          <a:off x="6337738" y="1700052"/>
          <a:ext cx="5407572" cy="356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36983" y="5391810"/>
            <a:ext cx="422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DMCH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7821" y="6082922"/>
            <a:ext cx="229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Kuwait MH – 100%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360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5900" y="359596"/>
            <a:ext cx="10644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Duration of Hospitalization </a:t>
            </a:r>
            <a:r>
              <a:rPr lang="en-US" sz="2800" b="1" dirty="0">
                <a:solidFill>
                  <a:srgbClr val="0070C0"/>
                </a:solidFill>
              </a:rPr>
              <a:t>(All 3 Hospitals; N-236)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51346884"/>
              </p:ext>
            </p:extLst>
          </p:nvPr>
        </p:nvGraphicFramePr>
        <p:xfrm>
          <a:off x="1061545" y="1513489"/>
          <a:ext cx="10178382" cy="4782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38533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3576" y="349321"/>
            <a:ext cx="1067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Duration of </a:t>
            </a:r>
            <a:r>
              <a:rPr lang="en-US" sz="2800" b="1" dirty="0" smtClean="0">
                <a:solidFill>
                  <a:srgbClr val="0070C0"/>
                </a:solidFill>
              </a:rPr>
              <a:t>Hospitalization (Individual </a:t>
            </a:r>
            <a:r>
              <a:rPr lang="en-US" sz="2800" b="1" dirty="0">
                <a:solidFill>
                  <a:srgbClr val="0070C0"/>
                </a:solidFill>
              </a:rPr>
              <a:t>Hospitals)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97407977"/>
              </p:ext>
            </p:extLst>
          </p:nvPr>
        </p:nvGraphicFramePr>
        <p:xfrm>
          <a:off x="883576" y="1198179"/>
          <a:ext cx="10320452" cy="518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597710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Acknowledgement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Dr. Md. </a:t>
            </a:r>
            <a:r>
              <a:rPr lang="en-US" dirty="0" err="1" smtClean="0"/>
              <a:t>Alimur</a:t>
            </a:r>
            <a:r>
              <a:rPr lang="en-US" dirty="0" smtClean="0"/>
              <a:t> Reza, Manager Medical Affair, BPL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Faizur</a:t>
            </a:r>
            <a:r>
              <a:rPr lang="en-US" dirty="0" smtClean="0"/>
              <a:t> </a:t>
            </a:r>
            <a:r>
              <a:rPr lang="en-US" dirty="0" err="1" smtClean="0"/>
              <a:t>Rahman</a:t>
            </a:r>
            <a:r>
              <a:rPr lang="en-US" dirty="0" smtClean="0"/>
              <a:t> </a:t>
            </a:r>
            <a:r>
              <a:rPr lang="en-US" dirty="0" err="1" smtClean="0"/>
              <a:t>Fahim</a:t>
            </a:r>
            <a:r>
              <a:rPr lang="en-US" dirty="0" smtClean="0"/>
              <a:t>, </a:t>
            </a:r>
            <a:r>
              <a:rPr lang="en-US" dirty="0" err="1" smtClean="0"/>
              <a:t>Asstt</a:t>
            </a:r>
            <a:r>
              <a:rPr lang="en-US" dirty="0" smtClean="0"/>
              <a:t>. Prof. of Medicine, DMCH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Mamun</a:t>
            </a:r>
            <a:r>
              <a:rPr lang="en-US" dirty="0" smtClean="0"/>
              <a:t> Or Rashid, Consultant Physician, KBMH, Dhaka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Sadia</a:t>
            </a:r>
            <a:r>
              <a:rPr lang="en-US" dirty="0" smtClean="0"/>
              <a:t> Halima, Asst. Registrar Medicine, PMCH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Quazi</a:t>
            </a:r>
            <a:r>
              <a:rPr lang="en-US" dirty="0" smtClean="0"/>
              <a:t> </a:t>
            </a:r>
            <a:r>
              <a:rPr lang="en-US" dirty="0" err="1" smtClean="0"/>
              <a:t>Audry</a:t>
            </a:r>
            <a:r>
              <a:rPr lang="en-US" dirty="0" smtClean="0"/>
              <a:t> </a:t>
            </a:r>
            <a:r>
              <a:rPr lang="en-US" dirty="0" err="1" smtClean="0"/>
              <a:t>Rahman</a:t>
            </a:r>
            <a:r>
              <a:rPr lang="en-US" dirty="0" smtClean="0"/>
              <a:t>, Asst. Registrar Medicine , PMCH</a:t>
            </a:r>
          </a:p>
          <a:p>
            <a:r>
              <a:rPr lang="en-US" dirty="0" smtClean="0"/>
              <a:t>Dr. K M </a:t>
            </a:r>
            <a:r>
              <a:rPr lang="en-US" dirty="0" err="1" smtClean="0"/>
              <a:t>Ashik</a:t>
            </a:r>
            <a:r>
              <a:rPr lang="en-US" dirty="0" smtClean="0"/>
              <a:t> </a:t>
            </a:r>
            <a:r>
              <a:rPr lang="en-US" dirty="0" err="1" smtClean="0"/>
              <a:t>Elahi</a:t>
            </a:r>
            <a:r>
              <a:rPr lang="en-US" dirty="0" smtClean="0"/>
              <a:t>, Sr. Executive(DMA), BPL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5333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Published Clinical Trial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RAMDESIVIR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2" name="Picture 10" descr="Clinical Trials Unit - U of U School of Medicine - | University of ...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69" y="2818181"/>
            <a:ext cx="8863985" cy="1832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77500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76" t="15874" r="1778" b="50109"/>
          <a:stretch/>
        </p:blipFill>
        <p:spPr>
          <a:xfrm>
            <a:off x="136634" y="1"/>
            <a:ext cx="11929241" cy="237325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2624" y="2711669"/>
            <a:ext cx="72104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Blip>
                <a:blip r:embed="rId4"/>
              </a:buBlip>
            </a:pPr>
            <a:r>
              <a:rPr lang="en-US" sz="2400" dirty="0">
                <a:solidFill>
                  <a:schemeClr val="bg1"/>
                </a:solidFill>
              </a:rPr>
              <a:t>Between Feb 6, 2020, and March 12, 2020, 237 patients were enrolled and randomly assigned to a treatment group (</a:t>
            </a:r>
            <a:r>
              <a:rPr lang="en-US" sz="2400" dirty="0">
                <a:solidFill>
                  <a:srgbClr val="FF0000"/>
                </a:solidFill>
              </a:rPr>
              <a:t>158 to </a:t>
            </a:r>
            <a:r>
              <a:rPr lang="en-US" sz="2400" dirty="0" err="1">
                <a:solidFill>
                  <a:srgbClr val="FF0000"/>
                </a:solidFill>
              </a:rPr>
              <a:t>Remdesivir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and 79 to placebo).</a:t>
            </a:r>
          </a:p>
          <a:p>
            <a:pPr marL="380990" indent="-380990" algn="just">
              <a:buBlip>
                <a:blip r:embed="rId4"/>
              </a:buBlip>
            </a:pPr>
            <a:r>
              <a:rPr lang="en-US" sz="2400" dirty="0">
                <a:solidFill>
                  <a:srgbClr val="FF0000"/>
                </a:solidFill>
              </a:rPr>
              <a:t>Although not statistically significant</a:t>
            </a:r>
            <a:r>
              <a:rPr lang="en-US" sz="2400" dirty="0">
                <a:solidFill>
                  <a:schemeClr val="bg1"/>
                </a:solidFill>
              </a:rPr>
              <a:t>, patients receiving </a:t>
            </a:r>
            <a:r>
              <a:rPr lang="en-US" sz="2400" b="1" dirty="0" err="1">
                <a:solidFill>
                  <a:srgbClr val="FFFF00"/>
                </a:solidFill>
              </a:rPr>
              <a:t>Remdesivir</a:t>
            </a:r>
            <a:r>
              <a:rPr lang="en-US" sz="2400" b="1" dirty="0">
                <a:solidFill>
                  <a:srgbClr val="FFFF00"/>
                </a:solidFill>
              </a:rPr>
              <a:t> had a numerically faster time to clinical improvement than those receiving placebo</a:t>
            </a:r>
            <a:r>
              <a:rPr lang="en-US" sz="2400" dirty="0">
                <a:solidFill>
                  <a:schemeClr val="bg1"/>
                </a:solidFill>
              </a:rPr>
              <a:t> among patients with symptom duration of 10 days or less.</a:t>
            </a:r>
          </a:p>
          <a:p>
            <a:pPr marL="380990" indent="-380990" algn="just">
              <a:buBlip>
                <a:blip r:embed="rId4"/>
              </a:buBlip>
            </a:pPr>
            <a:r>
              <a:rPr lang="en-US" sz="2400" dirty="0">
                <a:solidFill>
                  <a:schemeClr val="bg1"/>
                </a:solidFill>
              </a:rPr>
              <a:t>Intravenous </a:t>
            </a:r>
            <a:r>
              <a:rPr lang="en-US" sz="2400" dirty="0" err="1">
                <a:solidFill>
                  <a:schemeClr val="bg1"/>
                </a:solidFill>
              </a:rPr>
              <a:t>Remdesivir</a:t>
            </a:r>
            <a:r>
              <a:rPr lang="en-US" sz="2400" dirty="0">
                <a:solidFill>
                  <a:schemeClr val="bg1"/>
                </a:solidFill>
              </a:rPr>
              <a:t> was adequately tolerated.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1021" y="2646133"/>
            <a:ext cx="4550979" cy="421186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095823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28" y="2130427"/>
            <a:ext cx="7317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Blip>
                <a:blip r:embed="rId2"/>
              </a:buBlip>
            </a:pPr>
            <a:r>
              <a:rPr lang="en-US" sz="2400" dirty="0">
                <a:solidFill>
                  <a:prstClr val="white"/>
                </a:solidFill>
              </a:rPr>
              <a:t>The study was published April 10 in the New England Journal of Medicine . </a:t>
            </a:r>
          </a:p>
          <a:p>
            <a:pPr marL="380990" indent="-380990" algn="just">
              <a:buBlip>
                <a:blip r:embed="rId2"/>
              </a:buBlip>
            </a:pPr>
            <a:r>
              <a:rPr lang="en-US" sz="2400" dirty="0">
                <a:solidFill>
                  <a:prstClr val="white"/>
                </a:solidFill>
              </a:rPr>
              <a:t>Of the 53 patients included in the study, 22 were in the United States, 22 were in Europe or Canada, and 9 were in Japan. </a:t>
            </a:r>
          </a:p>
          <a:p>
            <a:pPr marL="380990" indent="-380990" algn="just">
              <a:buBlip>
                <a:blip r:embed="rId2"/>
              </a:buBlip>
            </a:pPr>
            <a:r>
              <a:rPr lang="en-US" sz="2400" dirty="0">
                <a:solidFill>
                  <a:prstClr val="white"/>
                </a:solidFill>
              </a:rPr>
              <a:t>Patients received a 10-day course of remdesivir, consisting of 200 mg administered intravenously on day 1, followed by 100 mg daily for the remaining 9 days of treatment.</a:t>
            </a:r>
          </a:p>
          <a:p>
            <a:pPr marL="380990" indent="-380990" algn="just">
              <a:buBlip>
                <a:blip r:embed="rId2"/>
              </a:buBlip>
            </a:pPr>
            <a:r>
              <a:rPr lang="en-US" sz="2400" b="1" dirty="0">
                <a:solidFill>
                  <a:srgbClr val="FF0000"/>
                </a:solidFill>
              </a:rPr>
              <a:t>68% of severely ill patients with COVID-19 </a:t>
            </a:r>
            <a:r>
              <a:rPr lang="en-US" sz="2400" b="1" dirty="0">
                <a:solidFill>
                  <a:srgbClr val="FFFF00"/>
                </a:solidFill>
              </a:rPr>
              <a:t>who were given Remdesivir for "compassionate use" improved after receiving the medication.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460" t="13045" r="33959" b="60864"/>
          <a:stretch/>
        </p:blipFill>
        <p:spPr>
          <a:xfrm>
            <a:off x="147146" y="10510"/>
            <a:ext cx="12044854" cy="206847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247" y="2818180"/>
            <a:ext cx="4581149" cy="305409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09009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134129"/>
            <a:ext cx="11610975" cy="53149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Enoxaparin, </a:t>
            </a:r>
            <a:r>
              <a:rPr lang="en-US" dirty="0" err="1" smtClean="0">
                <a:solidFill>
                  <a:srgbClr val="FF0000"/>
                </a:solidFill>
              </a:rPr>
              <a:t>Remdisivir</a:t>
            </a:r>
            <a:r>
              <a:rPr lang="en-US" dirty="0" smtClean="0">
                <a:solidFill>
                  <a:srgbClr val="FF0000"/>
                </a:solidFill>
              </a:rPr>
              <a:t>, Steroid, </a:t>
            </a:r>
            <a:r>
              <a:rPr lang="en-US" dirty="0" err="1" smtClean="0">
                <a:solidFill>
                  <a:srgbClr val="FF0000"/>
                </a:solidFill>
              </a:rPr>
              <a:t>Toclizumab</a:t>
            </a:r>
            <a:r>
              <a:rPr lang="en-US" dirty="0" smtClean="0">
                <a:solidFill>
                  <a:srgbClr val="FF0000"/>
                </a:solidFill>
              </a:rPr>
              <a:t>, Oxygen therapy up to HFNC 50L/min </a:t>
            </a:r>
            <a:r>
              <a:rPr lang="en-US" dirty="0" smtClean="0">
                <a:solidFill>
                  <a:schemeClr val="tx2"/>
                </a:solidFill>
              </a:rPr>
              <a:t>failed to improve the clinical situation and was put on Ventilator on 4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June. In 48 hours of mechanical support she developed </a:t>
            </a:r>
            <a:r>
              <a:rPr lang="en-US" dirty="0" err="1" smtClean="0">
                <a:solidFill>
                  <a:srgbClr val="FF0000"/>
                </a:solidFill>
              </a:rPr>
              <a:t>tachyarrythmia</a:t>
            </a:r>
            <a:r>
              <a:rPr lang="en-US" dirty="0" smtClean="0">
                <a:solidFill>
                  <a:schemeClr val="tx2"/>
                </a:solidFill>
              </a:rPr>
              <a:t> with increased </a:t>
            </a:r>
            <a:r>
              <a:rPr lang="en-US" dirty="0" err="1" smtClean="0">
                <a:solidFill>
                  <a:schemeClr val="tx2"/>
                </a:solidFill>
              </a:rPr>
              <a:t>Trop-i</a:t>
            </a:r>
            <a:r>
              <a:rPr lang="en-US" dirty="0" smtClean="0">
                <a:solidFill>
                  <a:schemeClr val="tx2"/>
                </a:solidFill>
              </a:rPr>
              <a:t> level. She developed </a:t>
            </a:r>
            <a:r>
              <a:rPr lang="en-US" dirty="0" smtClean="0">
                <a:solidFill>
                  <a:srgbClr val="FF0000"/>
                </a:solidFill>
              </a:rPr>
              <a:t>cardiac arrest</a:t>
            </a:r>
            <a:r>
              <a:rPr lang="en-US" dirty="0" smtClean="0">
                <a:solidFill>
                  <a:schemeClr val="tx2"/>
                </a:solidFill>
              </a:rPr>
              <a:t> twice reversed with </a:t>
            </a:r>
            <a:r>
              <a:rPr lang="en-US" dirty="0" err="1" smtClean="0">
                <a:solidFill>
                  <a:schemeClr val="tx2"/>
                </a:solidFill>
              </a:rPr>
              <a:t>cardioversion</a:t>
            </a:r>
            <a:r>
              <a:rPr lang="en-US" dirty="0" smtClean="0">
                <a:solidFill>
                  <a:schemeClr val="tx2"/>
                </a:solidFill>
              </a:rPr>
              <a:t> but third arrest could not be reversed and the </a:t>
            </a:r>
            <a:r>
              <a:rPr lang="en-US" dirty="0" smtClean="0">
                <a:solidFill>
                  <a:srgbClr val="FF0000"/>
                </a:solidFill>
              </a:rPr>
              <a:t>patient died.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93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9320" t="26865" r="18857" b="51915"/>
          <a:stretch/>
        </p:blipFill>
        <p:spPr>
          <a:xfrm>
            <a:off x="2023867" y="171294"/>
            <a:ext cx="8144267" cy="12579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91409" y="1680209"/>
            <a:ext cx="73298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361" indent="-224361" algn="just">
              <a:buBlip>
                <a:blip r:embed="rId4"/>
              </a:buBlip>
            </a:pP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35 patients </a:t>
            </a:r>
            <a:r>
              <a:rPr lang="en-US" sz="2000" dirty="0">
                <a:solidFill>
                  <a:schemeClr val="bg1"/>
                </a:solidFill>
              </a:rPr>
              <a:t>enrolled from February 23 to March 20, 2020, included 18 in intensive care unit (ICU), and 17 in our infectious diseases ward (IDW)</a:t>
            </a:r>
          </a:p>
          <a:p>
            <a:pPr marL="224361" indent="-224361" algn="just">
              <a:buBlip>
                <a:blip r:embed="rId4"/>
              </a:buBlip>
            </a:pPr>
            <a:r>
              <a:rPr lang="en-US" sz="2000" dirty="0">
                <a:solidFill>
                  <a:schemeClr val="bg1"/>
                </a:solidFill>
              </a:rPr>
              <a:t>At day 28, </a:t>
            </a:r>
            <a:r>
              <a:rPr lang="en-US" sz="2000" b="1" dirty="0">
                <a:solidFill>
                  <a:srgbClr val="FFFF00"/>
                </a:solidFill>
              </a:rPr>
              <a:t>14 (82.3%) patients from IDW were discharged, two were still hospitalized and one died (5.9%)</a:t>
            </a:r>
          </a:p>
          <a:p>
            <a:pPr marL="224361" indent="-224361" algn="just">
              <a:buBlip>
                <a:blip r:embed="rId4"/>
              </a:buBlip>
            </a:pPr>
            <a:r>
              <a:rPr lang="en-US" sz="2000" b="1" dirty="0">
                <a:solidFill>
                  <a:srgbClr val="FFFF00"/>
                </a:solidFill>
              </a:rPr>
              <a:t>In ICU 6 (33.3%) were discharged</a:t>
            </a:r>
            <a:r>
              <a:rPr lang="en-US" sz="2000" dirty="0">
                <a:solidFill>
                  <a:schemeClr val="bg1"/>
                </a:solidFill>
              </a:rPr>
              <a:t>, 8 (44.4%) patients died, three (16.7%) were still mechanically ventilated and </a:t>
            </a:r>
            <a:r>
              <a:rPr lang="en-US" sz="2000" b="1" dirty="0">
                <a:solidFill>
                  <a:srgbClr val="FFFF00"/>
                </a:solidFill>
              </a:rPr>
              <a:t>one (5.6%) was improved but still hospitalized</a:t>
            </a:r>
          </a:p>
          <a:p>
            <a:pPr marL="224361" indent="-224361" algn="just">
              <a:buBlip>
                <a:blip r:embed="rId4"/>
              </a:buBlip>
            </a:pP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10-day course </a:t>
            </a:r>
            <a:r>
              <a:rPr lang="en-US" sz="2000" dirty="0">
                <a:solidFill>
                  <a:schemeClr val="bg1"/>
                </a:solidFill>
              </a:rPr>
              <a:t>of </a:t>
            </a:r>
            <a:r>
              <a:rPr lang="en-US" sz="2000" dirty="0" err="1">
                <a:solidFill>
                  <a:schemeClr val="bg1"/>
                </a:solidFill>
              </a:rPr>
              <a:t>Remdesivir</a:t>
            </a:r>
            <a:r>
              <a:rPr lang="en-US" sz="2000" dirty="0">
                <a:solidFill>
                  <a:schemeClr val="bg1"/>
                </a:solidFill>
              </a:rPr>
              <a:t> was completed by 22 patients (63%) and discontinued by 13, of whom 8 (22.8%) discontinued because of adverse events</a:t>
            </a:r>
          </a:p>
          <a:p>
            <a:pPr marL="224361" indent="-224361" algn="just">
              <a:buBlip>
                <a:blip r:embed="rId4"/>
              </a:buBlip>
            </a:pPr>
            <a:r>
              <a:rPr lang="en-US" sz="2000" dirty="0" err="1">
                <a:solidFill>
                  <a:srgbClr val="FF0000"/>
                </a:solidFill>
              </a:rPr>
              <a:t>Hypertransaminasemia</a:t>
            </a:r>
            <a:r>
              <a:rPr lang="en-US" sz="2000" dirty="0">
                <a:solidFill>
                  <a:srgbClr val="FF0000"/>
                </a:solidFill>
              </a:rPr>
              <a:t> and acute kidney injury</a:t>
            </a:r>
            <a:r>
              <a:rPr lang="en-US" sz="2000" dirty="0">
                <a:solidFill>
                  <a:schemeClr val="bg1"/>
                </a:solidFill>
              </a:rPr>
              <a:t> were the most frequent severe adverse events observed (42.8% and 22.8% of the cases, respectively)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461" y="1742963"/>
            <a:ext cx="4072132" cy="244049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459" y="4414597"/>
            <a:ext cx="4072133" cy="2239675"/>
          </a:xfrm>
          <a:prstGeom prst="rect">
            <a:avLst/>
          </a:prstGeom>
          <a:ln w="28575">
            <a:solidFill>
              <a:srgbClr val="FB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25282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5310" y="0"/>
            <a:ext cx="11684603" cy="13144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Results From Phase 3 Trial of Investigational Antiviral Remdesivir in Patients With Severe COVID-19 </a:t>
            </a: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89817679"/>
              </p:ext>
            </p:extLst>
          </p:nvPr>
        </p:nvGraphicFramePr>
        <p:xfrm>
          <a:off x="1" y="1317346"/>
          <a:ext cx="12191999" cy="55406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47999">
                  <a:extLst>
                    <a:ext uri="{9D8B030D-6E8A-4147-A177-3AD203B41FA5}">
                      <a16:colId xmlns="" xmlns:a16="http://schemas.microsoft.com/office/drawing/2014/main" val="1772118584"/>
                    </a:ext>
                  </a:extLst>
                </a:gridCol>
                <a:gridCol w="3047999">
                  <a:extLst>
                    <a:ext uri="{9D8B030D-6E8A-4147-A177-3AD203B41FA5}">
                      <a16:colId xmlns="" xmlns:a16="http://schemas.microsoft.com/office/drawing/2014/main" val="436983161"/>
                    </a:ext>
                  </a:extLst>
                </a:gridCol>
                <a:gridCol w="3795625">
                  <a:extLst>
                    <a:ext uri="{9D8B030D-6E8A-4147-A177-3AD203B41FA5}">
                      <a16:colId xmlns="" xmlns:a16="http://schemas.microsoft.com/office/drawing/2014/main" val="1845324855"/>
                    </a:ext>
                  </a:extLst>
                </a:gridCol>
                <a:gridCol w="2300376">
                  <a:extLst>
                    <a:ext uri="{9D8B030D-6E8A-4147-A177-3AD203B41FA5}">
                      <a16:colId xmlns="" xmlns:a16="http://schemas.microsoft.com/office/drawing/2014/main" val="4280812645"/>
                    </a:ext>
                  </a:extLst>
                </a:gridCol>
              </a:tblGrid>
              <a:tr h="3547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5-Day RDV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10-Day RDV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Baseline adjusted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1122666497"/>
                  </a:ext>
                </a:extLst>
              </a:tr>
              <a:tr h="354795">
                <a:tc>
                  <a:txBody>
                    <a:bodyPr/>
                    <a:lstStyle/>
                    <a:p>
                      <a:endParaRPr lang="en-US" sz="1400">
                        <a:effectLst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n=200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n=197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p-value</a:t>
                      </a:r>
                      <a:r>
                        <a:rPr lang="en-US" sz="1600" b="1" baseline="300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387497203"/>
                  </a:ext>
                </a:extLst>
              </a:tr>
              <a:tr h="410419">
                <a:tc gridSpan="4">
                  <a:txBody>
                    <a:bodyPr/>
                    <a:lstStyle/>
                    <a:p>
                      <a:r>
                        <a:rPr lang="en-US" sz="1600" b="1" i="0" dirty="0">
                          <a:effectLst/>
                        </a:rPr>
                        <a:t>Clinical Efficacy Outcomes at Day 14</a:t>
                      </a:r>
                      <a:endParaRPr lang="en-US" sz="1600" b="1" i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9559369"/>
                  </a:ext>
                </a:extLst>
              </a:tr>
              <a:tr h="645517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≥ 2-point improvement in ordinal scale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129 (65)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107 (54)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0.16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3920734433"/>
                  </a:ext>
                </a:extLst>
              </a:tr>
              <a:tr h="35479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Clinical recovery</a:t>
                      </a:r>
                      <a:endParaRPr lang="en-US" sz="1700" b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129 (65)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106 (54)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0.17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1872379580"/>
                  </a:ext>
                </a:extLst>
              </a:tr>
              <a:tr h="35479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Discharge</a:t>
                      </a:r>
                      <a:endParaRPr lang="en-US" sz="1700" b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120 (60)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103 (52)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0.44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2449963539"/>
                  </a:ext>
                </a:extLst>
              </a:tr>
              <a:tr h="354795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Death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16 (8)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21 (11)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0.70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3196022335"/>
                  </a:ext>
                </a:extLst>
              </a:tr>
              <a:tr h="354795">
                <a:tc gridSpan="4"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effectLst/>
                        </a:rPr>
                        <a:t>Safety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2930475"/>
                  </a:ext>
                </a:extLst>
              </a:tr>
              <a:tr h="421111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Any adverse event (AE)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141 (71)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145 (74)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0.86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b"/>
                </a:tc>
                <a:extLst>
                  <a:ext uri="{0D108BD9-81ED-4DB2-BD59-A6C34878D82A}">
                    <a16:rowId xmlns="" xmlns:a16="http://schemas.microsoft.com/office/drawing/2014/main" val="3995603362"/>
                  </a:ext>
                </a:extLst>
              </a:tr>
              <a:tr h="645517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Grade ≥3 study drug-related AE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8 (4)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10 (5)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0.65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131196821"/>
                  </a:ext>
                </a:extLst>
              </a:tr>
              <a:tr h="645517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Study drug-related serious adverse event (SAE)</a:t>
                      </a:r>
                      <a:endParaRPr lang="en-US" sz="1700" b="0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3 (2)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4 (2)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0.73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1862701564"/>
                  </a:ext>
                </a:extLst>
              </a:tr>
              <a:tr h="64380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AE leading to discontinuation</a:t>
                      </a:r>
                      <a:endParaRPr lang="en-US" sz="1700" b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>
                          <a:effectLst/>
                        </a:rPr>
                        <a:t>9 (5)</a:t>
                      </a:r>
                      <a:endParaRPr lang="en-US" sz="1700" b="1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20 (10)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dirty="0">
                          <a:effectLst/>
                        </a:rPr>
                        <a:t>0.07</a:t>
                      </a:r>
                      <a:endParaRPr lang="en-US" sz="1700" b="1" dirty="0">
                        <a:effectLst/>
                        <a:latin typeface="var(--font-family-ProximaNova)"/>
                      </a:endParaRPr>
                    </a:p>
                  </a:txBody>
                  <a:tcPr marL="53740" marR="53740" marT="26869" marB="26869" anchor="ctr"/>
                </a:tc>
                <a:extLst>
                  <a:ext uri="{0D108BD9-81ED-4DB2-BD59-A6C34878D82A}">
                    <a16:rowId xmlns="" xmlns:a16="http://schemas.microsoft.com/office/drawing/2014/main" val="513462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294975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COVID- 19 and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Mental Health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Dr.Sir\Desktop\9c24136d3639190e7580f5214df745df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0247" y="1767681"/>
            <a:ext cx="6038192" cy="410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Dr.Sir\Desktop\800941b3262bbfa6ea0f2804e5c683a4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2586" y="1732875"/>
            <a:ext cx="4734910" cy="41437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6937" y="5876577"/>
            <a:ext cx="5332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A medical worker is seen sitting in the East Village of China during the coronavirus pandemic 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8328" y="5876577"/>
            <a:ext cx="6096000" cy="6039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Lorna M. Breen, medical director at </a:t>
            </a:r>
            <a:r>
              <a:rPr lang="en-US" sz="16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-Presbyterian Allen Hospital, committed suicide.</a:t>
            </a:r>
            <a:endParaRPr lang="en-US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24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808" y="-1001"/>
            <a:ext cx="7882759" cy="68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54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EF28D2-5501-4E55-B642-DB3E28AB36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96" y="3436883"/>
            <a:ext cx="5801706" cy="342201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4E140E-3979-4035-A255-931F815D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96" y="15110"/>
            <a:ext cx="5785940" cy="3406007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xmlns="" id="{53E3371A-1742-4CA8-BDEF-02DC9122B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536" y="15110"/>
            <a:ext cx="6240277" cy="340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E52A4C-D8BA-4DC2-9102-63FAE0B52947}"/>
              </a:ext>
            </a:extLst>
          </p:cNvPr>
          <p:cNvSpPr txBox="1"/>
          <p:nvPr/>
        </p:nvSpPr>
        <p:spPr>
          <a:xfrm>
            <a:off x="6454345" y="352473"/>
            <a:ext cx="316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E0B20E45-E080-48E9-B4E3-3B6204455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068" y="3421118"/>
            <a:ext cx="6240278" cy="34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48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mourning-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33242" y="371704"/>
            <a:ext cx="4544834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MOURN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6974" y="2802904"/>
            <a:ext cx="537358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ats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ff to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rontliners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18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3513</TotalTime>
  <Words>3327</Words>
  <Application>Microsoft Office PowerPoint</Application>
  <PresentationFormat>Custom</PresentationFormat>
  <Paragraphs>465</Paragraphs>
  <Slides>84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How much do we know about the invisible Enemy? Clinical Management in Bangladesh </vt:lpstr>
      <vt:lpstr>CASE 1</vt:lpstr>
      <vt:lpstr>CASE 1</vt:lpstr>
      <vt:lpstr>CASE 1</vt:lpstr>
      <vt:lpstr>CASE 1</vt:lpstr>
      <vt:lpstr>Case 1</vt:lpstr>
      <vt:lpstr>CASE 2</vt:lpstr>
      <vt:lpstr>CASE 2</vt:lpstr>
      <vt:lpstr>Slide 9</vt:lpstr>
      <vt:lpstr>Global: Health workers silenced, exposed and attacked</vt:lpstr>
      <vt:lpstr>Slide 11</vt:lpstr>
      <vt:lpstr>Slide 12</vt:lpstr>
      <vt:lpstr>Slide 13</vt:lpstr>
      <vt:lpstr>Bangladesh</vt:lpstr>
      <vt:lpstr>Slide 15</vt:lpstr>
      <vt:lpstr>Clinical Features </vt:lpstr>
      <vt:lpstr>Slide 17</vt:lpstr>
      <vt:lpstr>Slide 18</vt:lpstr>
      <vt:lpstr>Disease Manifestations </vt:lpstr>
      <vt:lpstr>Spectrum of Clinical Syndromes  Associated with COVID-19 Infection</vt:lpstr>
      <vt:lpstr>Slide 21</vt:lpstr>
      <vt:lpstr>High-Risk Features </vt:lpstr>
      <vt:lpstr>Acute Respiratory Distress Syndrome (ARDS)</vt:lpstr>
      <vt:lpstr>ARDS: When to suspect?</vt:lpstr>
      <vt:lpstr>Septic Shock</vt:lpstr>
      <vt:lpstr>Slide 26</vt:lpstr>
      <vt:lpstr>Real-time RT-PCR Test for SARS-CoV-2</vt:lpstr>
      <vt:lpstr>RT-PCR for SARS-CoV-2</vt:lpstr>
      <vt:lpstr>Serological Tests for SARS-CoV-2</vt:lpstr>
      <vt:lpstr>Other Investigations</vt:lpstr>
      <vt:lpstr>CT Scan of Chest</vt:lpstr>
      <vt:lpstr>Slide 32</vt:lpstr>
      <vt:lpstr>CT scan of chest in COVID- 19</vt:lpstr>
      <vt:lpstr>Chest x-ray</vt:lpstr>
      <vt:lpstr>Chest x-ray in COVID- 19</vt:lpstr>
      <vt:lpstr>CXR vs. CT scan of Chest</vt:lpstr>
      <vt:lpstr>Slide 37</vt:lpstr>
      <vt:lpstr>Slide 38</vt:lpstr>
      <vt:lpstr>Slide 39</vt:lpstr>
      <vt:lpstr>Slide 40</vt:lpstr>
      <vt:lpstr>Slide 41</vt:lpstr>
      <vt:lpstr>Clinical Criteria for Case Management</vt:lpstr>
      <vt:lpstr>Where to Manage?</vt:lpstr>
      <vt:lpstr>CRB 65 Scoring System </vt:lpstr>
      <vt:lpstr>Slide 45</vt:lpstr>
      <vt:lpstr>Slide 46</vt:lpstr>
      <vt:lpstr>Mild cases (Influenza-like illness)</vt:lpstr>
      <vt:lpstr>Slide 48</vt:lpstr>
      <vt:lpstr>Moderate Cases (Pneumonia)</vt:lpstr>
      <vt:lpstr>Severe Cases (Severe Pneumonia, Sepsis)</vt:lpstr>
      <vt:lpstr>Critical Cases (ARDS, Septic shock)</vt:lpstr>
      <vt:lpstr>Slide 52</vt:lpstr>
      <vt:lpstr>Slide 53</vt:lpstr>
      <vt:lpstr>Available  Drug Treatment</vt:lpstr>
      <vt:lpstr>Slide 55</vt:lpstr>
      <vt:lpstr>Slide 56</vt:lpstr>
      <vt:lpstr>Slide 57</vt:lpstr>
      <vt:lpstr>Slide 58</vt:lpstr>
      <vt:lpstr>Multivariate logistic regression analysis of risk factors associated with outcome </vt:lpstr>
      <vt:lpstr>DEATH= 10</vt:lpstr>
      <vt:lpstr>Data Analysis of COVID 19 Cases in 3 Hospitals, N-236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Acknowledgement</vt:lpstr>
      <vt:lpstr>Published Clinical Trial</vt:lpstr>
      <vt:lpstr>Slide 78</vt:lpstr>
      <vt:lpstr>Slide 79</vt:lpstr>
      <vt:lpstr>Slide 80</vt:lpstr>
      <vt:lpstr>Results From Phase 3 Trial of Investigational Antiviral Remdesivir in Patients With Severe COVID-19 </vt:lpstr>
      <vt:lpstr>COVID- 19 and Mental Health</vt:lpstr>
      <vt:lpstr>Slide 83</vt:lpstr>
      <vt:lpstr>Slide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359</cp:revision>
  <dcterms:created xsi:type="dcterms:W3CDTF">2020-04-20T17:06:19Z</dcterms:created>
  <dcterms:modified xsi:type="dcterms:W3CDTF">2020-09-07T17:07:43Z</dcterms:modified>
</cp:coreProperties>
</file>